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482" r:id="rId2"/>
    <p:sldId id="495" r:id="rId3"/>
    <p:sldId id="496" r:id="rId4"/>
    <p:sldId id="497" r:id="rId5"/>
    <p:sldId id="500" r:id="rId6"/>
    <p:sldId id="498" r:id="rId7"/>
    <p:sldId id="499" r:id="rId8"/>
  </p:sldIdLst>
  <p:sldSz cx="9144000" cy="5143500" type="screen16x9"/>
  <p:notesSz cx="10020300" cy="6888163"/>
  <p:defaultText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209979D8-AF35-44FC-8E3A-18F87989B1A6}">
          <p14:sldIdLst>
            <p14:sldId id="482"/>
            <p14:sldId id="495"/>
            <p14:sldId id="496"/>
            <p14:sldId id="497"/>
            <p14:sldId id="500"/>
            <p14:sldId id="498"/>
            <p14:sldId id="499"/>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36652"/>
    <a:srgbClr val="283119"/>
    <a:srgbClr val="2A2DA1"/>
    <a:srgbClr val="B80400"/>
    <a:srgbClr val="C8CAC5"/>
    <a:srgbClr val="66AA85"/>
    <a:srgbClr val="BFBFBF"/>
    <a:srgbClr val="6CA027"/>
    <a:srgbClr val="304439"/>
    <a:srgbClr val="CEA7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084" autoAdjust="0"/>
    <p:restoredTop sz="95930" autoAdjust="0"/>
  </p:normalViewPr>
  <p:slideViewPr>
    <p:cSldViewPr>
      <p:cViewPr varScale="1">
        <p:scale>
          <a:sx n="119" d="100"/>
          <a:sy n="119" d="100"/>
        </p:scale>
        <p:origin x="-360" y="-102"/>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notesViewPr>
    <p:cSldViewPr>
      <p:cViewPr varScale="1">
        <p:scale>
          <a:sx n="125" d="100"/>
          <a:sy n="125" d="100"/>
        </p:scale>
        <p:origin x="1896"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2"/>
            <a:ext cx="4342056" cy="344739"/>
          </a:xfrm>
          <a:prstGeom prst="rect">
            <a:avLst/>
          </a:prstGeom>
        </p:spPr>
        <p:txBody>
          <a:bodyPr vert="horz" lIns="63634" tIns="31816" rIns="63634" bIns="31816" rtlCol="0"/>
          <a:lstStyle>
            <a:lvl1pPr algn="l">
              <a:defRPr sz="800"/>
            </a:lvl1pPr>
          </a:lstStyle>
          <a:p>
            <a:endParaRPr lang="ru-RU"/>
          </a:p>
        </p:txBody>
      </p:sp>
      <p:sp>
        <p:nvSpPr>
          <p:cNvPr id="3" name="Дата 2"/>
          <p:cNvSpPr>
            <a:spLocks noGrp="1"/>
          </p:cNvSpPr>
          <p:nvPr>
            <p:ph type="dt" sz="quarter" idx="1"/>
          </p:nvPr>
        </p:nvSpPr>
        <p:spPr>
          <a:xfrm>
            <a:off x="5676031" y="2"/>
            <a:ext cx="4342056" cy="344739"/>
          </a:xfrm>
          <a:prstGeom prst="rect">
            <a:avLst/>
          </a:prstGeom>
        </p:spPr>
        <p:txBody>
          <a:bodyPr vert="horz" lIns="63634" tIns="31816" rIns="63634" bIns="31816" rtlCol="0"/>
          <a:lstStyle>
            <a:lvl1pPr algn="r">
              <a:defRPr sz="800"/>
            </a:lvl1pPr>
          </a:lstStyle>
          <a:p>
            <a:fld id="{589AF9F9-A152-418A-ABC2-D17F88612D15}" type="datetimeFigureOut">
              <a:rPr lang="ru-RU" smtClean="0"/>
              <a:pPr/>
              <a:t>24.05.2022</a:t>
            </a:fld>
            <a:endParaRPr lang="ru-RU"/>
          </a:p>
        </p:txBody>
      </p:sp>
      <p:sp>
        <p:nvSpPr>
          <p:cNvPr id="4" name="Нижний колонтитул 3"/>
          <p:cNvSpPr>
            <a:spLocks noGrp="1"/>
          </p:cNvSpPr>
          <p:nvPr>
            <p:ph type="ftr" sz="quarter" idx="2"/>
          </p:nvPr>
        </p:nvSpPr>
        <p:spPr>
          <a:xfrm>
            <a:off x="3" y="6542322"/>
            <a:ext cx="4342056" cy="344739"/>
          </a:xfrm>
          <a:prstGeom prst="rect">
            <a:avLst/>
          </a:prstGeom>
        </p:spPr>
        <p:txBody>
          <a:bodyPr vert="horz" lIns="63634" tIns="31816" rIns="63634" bIns="31816" rtlCol="0" anchor="b"/>
          <a:lstStyle>
            <a:lvl1pPr algn="l">
              <a:defRPr sz="800"/>
            </a:lvl1pPr>
          </a:lstStyle>
          <a:p>
            <a:endParaRPr lang="ru-RU"/>
          </a:p>
        </p:txBody>
      </p:sp>
      <p:sp>
        <p:nvSpPr>
          <p:cNvPr id="5" name="Номер слайда 4"/>
          <p:cNvSpPr>
            <a:spLocks noGrp="1"/>
          </p:cNvSpPr>
          <p:nvPr>
            <p:ph type="sldNum" sz="quarter" idx="3"/>
          </p:nvPr>
        </p:nvSpPr>
        <p:spPr>
          <a:xfrm>
            <a:off x="5676031" y="6542322"/>
            <a:ext cx="4342056" cy="344739"/>
          </a:xfrm>
          <a:prstGeom prst="rect">
            <a:avLst/>
          </a:prstGeom>
        </p:spPr>
        <p:txBody>
          <a:bodyPr vert="horz" lIns="63634" tIns="31816" rIns="63634" bIns="31816" rtlCol="0" anchor="b"/>
          <a:lstStyle>
            <a:lvl1pPr algn="r">
              <a:defRPr sz="800"/>
            </a:lvl1pPr>
          </a:lstStyle>
          <a:p>
            <a:fld id="{FFFC9F01-021B-4370-9008-8EAE7B7C2C7E}" type="slidenum">
              <a:rPr lang="ru-RU" smtClean="0"/>
              <a:pPr/>
              <a:t>‹#›</a:t>
            </a:fld>
            <a:endParaRPr lang="ru-RU"/>
          </a:p>
        </p:txBody>
      </p:sp>
    </p:spTree>
    <p:extLst>
      <p:ext uri="{BB962C8B-B14F-4D97-AF65-F5344CB8AC3E}">
        <p14:creationId xmlns:p14="http://schemas.microsoft.com/office/powerpoint/2010/main" xmlns="" val="3368950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4342131" cy="346004"/>
          </a:xfrm>
          <a:prstGeom prst="rect">
            <a:avLst/>
          </a:prstGeom>
        </p:spPr>
        <p:txBody>
          <a:bodyPr vert="horz" lIns="92391" tIns="46196" rIns="92391" bIns="46196" rtlCol="0"/>
          <a:lstStyle>
            <a:lvl1pPr algn="l">
              <a:defRPr sz="1200"/>
            </a:lvl1pPr>
          </a:lstStyle>
          <a:p>
            <a:endParaRPr lang="ru-RU"/>
          </a:p>
        </p:txBody>
      </p:sp>
      <p:sp>
        <p:nvSpPr>
          <p:cNvPr id="3" name="Дата 2"/>
          <p:cNvSpPr>
            <a:spLocks noGrp="1"/>
          </p:cNvSpPr>
          <p:nvPr>
            <p:ph type="dt" idx="1"/>
          </p:nvPr>
        </p:nvSpPr>
        <p:spPr>
          <a:xfrm>
            <a:off x="5676433" y="0"/>
            <a:ext cx="4342131" cy="346004"/>
          </a:xfrm>
          <a:prstGeom prst="rect">
            <a:avLst/>
          </a:prstGeom>
        </p:spPr>
        <p:txBody>
          <a:bodyPr vert="horz" lIns="92391" tIns="46196" rIns="92391" bIns="46196" rtlCol="0"/>
          <a:lstStyle>
            <a:lvl1pPr algn="r">
              <a:defRPr sz="1200"/>
            </a:lvl1pPr>
          </a:lstStyle>
          <a:p>
            <a:fld id="{84151C8E-86C7-4C68-A289-DBCF4549BE65}" type="datetimeFigureOut">
              <a:rPr lang="ru-RU" smtClean="0"/>
              <a:pPr/>
              <a:t>24.05.2022</a:t>
            </a:fld>
            <a:endParaRPr lang="ru-RU"/>
          </a:p>
        </p:txBody>
      </p:sp>
      <p:sp>
        <p:nvSpPr>
          <p:cNvPr id="4" name="Образ слайда 3"/>
          <p:cNvSpPr>
            <a:spLocks noGrp="1" noRot="1" noChangeAspect="1"/>
          </p:cNvSpPr>
          <p:nvPr>
            <p:ph type="sldImg" idx="2"/>
          </p:nvPr>
        </p:nvSpPr>
        <p:spPr>
          <a:xfrm>
            <a:off x="2944813" y="860425"/>
            <a:ext cx="4130675" cy="2324100"/>
          </a:xfrm>
          <a:prstGeom prst="rect">
            <a:avLst/>
          </a:prstGeom>
          <a:noFill/>
          <a:ln w="12700">
            <a:solidFill>
              <a:prstClr val="black"/>
            </a:solidFill>
          </a:ln>
        </p:spPr>
        <p:txBody>
          <a:bodyPr vert="horz" lIns="92391" tIns="46196" rIns="92391" bIns="46196" rtlCol="0" anchor="ctr"/>
          <a:lstStyle/>
          <a:p>
            <a:endParaRPr lang="ru-RU"/>
          </a:p>
        </p:txBody>
      </p:sp>
      <p:sp>
        <p:nvSpPr>
          <p:cNvPr id="5" name="Заметки 4"/>
          <p:cNvSpPr>
            <a:spLocks noGrp="1"/>
          </p:cNvSpPr>
          <p:nvPr>
            <p:ph type="body" sz="quarter" idx="3"/>
          </p:nvPr>
        </p:nvSpPr>
        <p:spPr>
          <a:xfrm>
            <a:off x="1002032" y="3314932"/>
            <a:ext cx="8016240" cy="2712214"/>
          </a:xfrm>
          <a:prstGeom prst="rect">
            <a:avLst/>
          </a:prstGeom>
        </p:spPr>
        <p:txBody>
          <a:bodyPr vert="horz" lIns="92391" tIns="46196" rIns="92391" bIns="46196"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6542168"/>
            <a:ext cx="4342131" cy="346002"/>
          </a:xfrm>
          <a:prstGeom prst="rect">
            <a:avLst/>
          </a:prstGeom>
        </p:spPr>
        <p:txBody>
          <a:bodyPr vert="horz" lIns="92391" tIns="46196" rIns="92391" bIns="46196" rtlCol="0" anchor="b"/>
          <a:lstStyle>
            <a:lvl1pPr algn="l">
              <a:defRPr sz="1200"/>
            </a:lvl1pPr>
          </a:lstStyle>
          <a:p>
            <a:endParaRPr lang="ru-RU"/>
          </a:p>
        </p:txBody>
      </p:sp>
      <p:sp>
        <p:nvSpPr>
          <p:cNvPr id="7" name="Номер слайда 6"/>
          <p:cNvSpPr>
            <a:spLocks noGrp="1"/>
          </p:cNvSpPr>
          <p:nvPr>
            <p:ph type="sldNum" sz="quarter" idx="5"/>
          </p:nvPr>
        </p:nvSpPr>
        <p:spPr>
          <a:xfrm>
            <a:off x="5676433" y="6542168"/>
            <a:ext cx="4342131" cy="346002"/>
          </a:xfrm>
          <a:prstGeom prst="rect">
            <a:avLst/>
          </a:prstGeom>
        </p:spPr>
        <p:txBody>
          <a:bodyPr vert="horz" lIns="92391" tIns="46196" rIns="92391" bIns="46196" rtlCol="0" anchor="b"/>
          <a:lstStyle>
            <a:lvl1pPr algn="r">
              <a:defRPr sz="1200"/>
            </a:lvl1pPr>
          </a:lstStyle>
          <a:p>
            <a:fld id="{1A2CA006-2DD5-4704-A214-46E9E695A7F4}" type="slidenum">
              <a:rPr lang="ru-RU" smtClean="0"/>
              <a:pPr/>
              <a:t>‹#›</a:t>
            </a:fld>
            <a:endParaRPr lang="ru-RU"/>
          </a:p>
        </p:txBody>
      </p:sp>
    </p:spTree>
    <p:extLst>
      <p:ext uri="{BB962C8B-B14F-4D97-AF65-F5344CB8AC3E}">
        <p14:creationId xmlns:p14="http://schemas.microsoft.com/office/powerpoint/2010/main" xmlns="" val="150847010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96"/>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9"/>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AADBB82-D087-4B1F-84D9-156193B0D0E0}" type="datetime1">
              <a:rPr lang="en-US" smtClean="0"/>
              <a:pPr/>
              <a:t>5/24/2022</a:t>
            </a:fld>
            <a:endParaRPr lang="en-US"/>
          </a:p>
        </p:txBody>
      </p:sp>
      <p:sp>
        <p:nvSpPr>
          <p:cNvPr id="9" name="Holder 6"/>
          <p:cNvSpPr>
            <a:spLocks noGrp="1"/>
          </p:cNvSpPr>
          <p:nvPr>
            <p:ph type="sldNum" sz="quarter" idx="7"/>
          </p:nvPr>
        </p:nvSpPr>
        <p:spPr>
          <a:xfrm>
            <a:off x="6799487" y="228824"/>
            <a:ext cx="2103120" cy="215444"/>
          </a:xfrm>
          <a:prstGeom prst="rect">
            <a:avLst/>
          </a:prstGeom>
        </p:spPr>
        <p:txBody>
          <a:bodyPr wrap="square" lIns="0" tIns="0" rIns="0" bIns="0">
            <a:spAutoFit/>
          </a:bodyPr>
          <a:lstStyle>
            <a:lvl1pPr algn="r">
              <a:defRPr b="1">
                <a:solidFill>
                  <a:schemeClr val="tx1"/>
                </a:solidFill>
                <a:latin typeface="Times New Roman" panose="02020603050405020304" pitchFamily="18" charset="0"/>
                <a:cs typeface="Times New Roman" panose="02020603050405020304" pitchFamily="18" charset="0"/>
              </a:defRPr>
            </a:lvl1pPr>
          </a:lstStyle>
          <a:p>
            <a:fld id="{B6F15528-21DE-4FAA-801E-634DDDAF4B2B}"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5BC7EEA-4C55-45C3-BBFF-B55ABC56B2D6}" type="datetime1">
              <a:rPr lang="en-US" smtClean="0"/>
              <a:pPr/>
              <a:t>5/24/2022</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16" name="bk object 16"/>
          <p:cNvSpPr/>
          <p:nvPr/>
        </p:nvSpPr>
        <p:spPr>
          <a:xfrm>
            <a:off x="7" y="1"/>
            <a:ext cx="9143999" cy="5143498"/>
          </a:xfrm>
          <a:prstGeom prst="rect">
            <a:avLst/>
          </a:prstGeom>
          <a:blipFill>
            <a:blip r:embed="rId2" cstate="print"/>
            <a:stretch>
              <a:fillRect/>
            </a:stretch>
          </a:blipFill>
        </p:spPr>
        <p:txBody>
          <a:bodyPr wrap="square" lIns="0" tIns="0" rIns="0" bIns="0" rtlCol="0"/>
          <a:lstStyle/>
          <a:p>
            <a:endParaRPr sz="1400"/>
          </a:p>
        </p:txBody>
      </p:sp>
      <p:sp>
        <p:nvSpPr>
          <p:cNvPr id="17" name="bk object 17"/>
          <p:cNvSpPr/>
          <p:nvPr userDrawn="1"/>
        </p:nvSpPr>
        <p:spPr>
          <a:xfrm>
            <a:off x="3" y="920114"/>
            <a:ext cx="9142476" cy="3851910"/>
          </a:xfrm>
          <a:prstGeom prst="rect">
            <a:avLst/>
          </a:prstGeom>
          <a:blipFill>
            <a:blip r:embed="rId3" cstate="print"/>
            <a:stretch>
              <a:fillRect/>
            </a:stretch>
          </a:blipFill>
        </p:spPr>
        <p:txBody>
          <a:bodyPr wrap="square" lIns="0" tIns="0" rIns="0" bIns="0" rtlCol="0"/>
          <a:lstStyle/>
          <a:p>
            <a:endParaRPr sz="1400"/>
          </a:p>
        </p:txBody>
      </p:sp>
      <p:sp>
        <p:nvSpPr>
          <p:cNvPr id="18" name="bk object 18"/>
          <p:cNvSpPr/>
          <p:nvPr userDrawn="1"/>
        </p:nvSpPr>
        <p:spPr>
          <a:xfrm>
            <a:off x="1525" y="918972"/>
            <a:ext cx="9142731" cy="3850958"/>
          </a:xfrm>
          <a:custGeom>
            <a:avLst/>
            <a:gdLst/>
            <a:ahLst/>
            <a:cxnLst/>
            <a:rect l="l" t="t" r="r" b="b"/>
            <a:pathLst>
              <a:path w="9142730" h="5134610">
                <a:moveTo>
                  <a:pt x="0" y="5134356"/>
                </a:moveTo>
                <a:lnTo>
                  <a:pt x="9142476" y="5134356"/>
                </a:lnTo>
                <a:lnTo>
                  <a:pt x="9142476" y="0"/>
                </a:lnTo>
                <a:lnTo>
                  <a:pt x="0" y="0"/>
                </a:lnTo>
                <a:lnTo>
                  <a:pt x="0" y="5134356"/>
                </a:lnTo>
                <a:close/>
              </a:path>
            </a:pathLst>
          </a:custGeom>
          <a:solidFill>
            <a:srgbClr val="C0E1C3">
              <a:alpha val="50979"/>
            </a:srgbClr>
          </a:solidFill>
        </p:spPr>
        <p:txBody>
          <a:bodyPr wrap="square" lIns="0" tIns="0" rIns="0" bIns="0" rtlCol="0"/>
          <a:lstStyle/>
          <a:p>
            <a:endParaRPr sz="1400"/>
          </a:p>
        </p:txBody>
      </p:sp>
      <p:sp>
        <p:nvSpPr>
          <p:cNvPr id="3" name="Holder 3"/>
          <p:cNvSpPr>
            <a:spLocks noGrp="1"/>
          </p:cNvSpPr>
          <p:nvPr>
            <p:ph sz="half" idx="2"/>
          </p:nvPr>
        </p:nvSpPr>
        <p:spPr>
          <a:xfrm>
            <a:off x="457200" y="1183009"/>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9"/>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DAB5982-B1DC-4F8F-A57F-9FFBCF72C2D5}" type="datetime1">
              <a:rPr lang="en-US" smtClean="0"/>
              <a:pPr/>
              <a:t>5/24/2022</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C61A48F-7747-4A01-9909-A83F714FDA92}" type="datetime1">
              <a:rPr lang="en-US" smtClean="0"/>
              <a:pPr/>
              <a:t>5/24/2022</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5215B9E-EBDC-45DE-9DF9-858479402ACE}" type="datetime1">
              <a:rPr lang="en-US" smtClean="0"/>
              <a:pPr/>
              <a:t>5/24/2022</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79679" y="218514"/>
            <a:ext cx="6784644" cy="276999"/>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3" name="Holder 3"/>
          <p:cNvSpPr>
            <a:spLocks noGrp="1"/>
          </p:cNvSpPr>
          <p:nvPr>
            <p:ph type="body" idx="1"/>
          </p:nvPr>
        </p:nvSpPr>
        <p:spPr>
          <a:xfrm>
            <a:off x="223222" y="2146756"/>
            <a:ext cx="8697569"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3108960" y="4783456"/>
            <a:ext cx="292608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6"/>
            <a:ext cx="2103120" cy="215444"/>
          </a:xfrm>
          <a:prstGeom prst="rect">
            <a:avLst/>
          </a:prstGeom>
        </p:spPr>
        <p:txBody>
          <a:bodyPr wrap="square" lIns="0" tIns="0" rIns="0" bIns="0">
            <a:spAutoFit/>
          </a:bodyPr>
          <a:lstStyle>
            <a:lvl1pPr algn="l">
              <a:defRPr>
                <a:solidFill>
                  <a:schemeClr val="tx1">
                    <a:tint val="75000"/>
                  </a:schemeClr>
                </a:solidFill>
              </a:defRPr>
            </a:lvl1pPr>
          </a:lstStyle>
          <a:p>
            <a:fld id="{0B43C504-B043-4857-BB36-665D8F137BA6}" type="datetime1">
              <a:rPr lang="en-US" smtClean="0"/>
              <a:pPr/>
              <a:t>5/24/2022</a:t>
            </a:fld>
            <a:endParaRPr lang="en-US"/>
          </a:p>
        </p:txBody>
      </p:sp>
      <p:sp>
        <p:nvSpPr>
          <p:cNvPr id="11" name="Holder 6"/>
          <p:cNvSpPr>
            <a:spLocks noGrp="1"/>
          </p:cNvSpPr>
          <p:nvPr>
            <p:ph type="sldNum" sz="quarter" idx="4"/>
          </p:nvPr>
        </p:nvSpPr>
        <p:spPr>
          <a:xfrm>
            <a:off x="6861368" y="266116"/>
            <a:ext cx="2103120" cy="215444"/>
          </a:xfrm>
          <a:prstGeom prst="rect">
            <a:avLst/>
          </a:prstGeom>
        </p:spPr>
        <p:txBody>
          <a:bodyPr wrap="square" lIns="0" tIns="0" rIns="0" bIns="0">
            <a:spAutoFit/>
          </a:bodyPr>
          <a:lstStyle>
            <a:lvl1pPr algn="r">
              <a:defRPr>
                <a:solidFill>
                  <a:schemeClr val="bg1"/>
                </a:solidFill>
              </a:defRPr>
            </a:lvl1pPr>
          </a:lstStyle>
          <a:p>
            <a:r>
              <a:rPr lang="ru-RU" dirty="0" smtClean="0"/>
              <a:t>1</a:t>
            </a:r>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1"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ftr="0" dt="0"/>
  <p:txStyles>
    <p:titleStyle>
      <a:lvl1pPr>
        <a:defRPr>
          <a:latin typeface="+mj-lt"/>
          <a:ea typeface="+mj-ea"/>
          <a:cs typeface="+mj-cs"/>
        </a:defRPr>
      </a:lvl1pPr>
    </p:titleStyle>
    <p:bodyStyle>
      <a:lvl1pPr marL="0">
        <a:defRPr>
          <a:latin typeface="+mn-lt"/>
          <a:ea typeface="+mn-ea"/>
          <a:cs typeface="+mn-cs"/>
        </a:defRPr>
      </a:lvl1pPr>
      <a:lvl2pPr marL="342874">
        <a:defRPr>
          <a:latin typeface="+mn-lt"/>
          <a:ea typeface="+mn-ea"/>
          <a:cs typeface="+mn-cs"/>
        </a:defRPr>
      </a:lvl2pPr>
      <a:lvl3pPr marL="685750">
        <a:defRPr>
          <a:latin typeface="+mn-lt"/>
          <a:ea typeface="+mn-ea"/>
          <a:cs typeface="+mn-cs"/>
        </a:defRPr>
      </a:lvl3pPr>
      <a:lvl4pPr marL="1028624">
        <a:defRPr>
          <a:latin typeface="+mn-lt"/>
          <a:ea typeface="+mn-ea"/>
          <a:cs typeface="+mn-cs"/>
        </a:defRPr>
      </a:lvl4pPr>
      <a:lvl5pPr marL="1371498">
        <a:defRPr>
          <a:latin typeface="+mn-lt"/>
          <a:ea typeface="+mn-ea"/>
          <a:cs typeface="+mn-cs"/>
        </a:defRPr>
      </a:lvl5pPr>
      <a:lvl6pPr marL="1714372">
        <a:defRPr>
          <a:latin typeface="+mn-lt"/>
          <a:ea typeface="+mn-ea"/>
          <a:cs typeface="+mn-cs"/>
        </a:defRPr>
      </a:lvl6pPr>
      <a:lvl7pPr marL="2057247">
        <a:defRPr>
          <a:latin typeface="+mn-lt"/>
          <a:ea typeface="+mn-ea"/>
          <a:cs typeface="+mn-cs"/>
        </a:defRPr>
      </a:lvl7pPr>
      <a:lvl8pPr marL="2400120">
        <a:defRPr>
          <a:latin typeface="+mn-lt"/>
          <a:ea typeface="+mn-ea"/>
          <a:cs typeface="+mn-cs"/>
        </a:defRPr>
      </a:lvl8pPr>
      <a:lvl9pPr marL="2742994">
        <a:defRPr>
          <a:latin typeface="+mn-lt"/>
          <a:ea typeface="+mn-ea"/>
          <a:cs typeface="+mn-cs"/>
        </a:defRPr>
      </a:lvl9pPr>
    </p:bodyStyle>
    <p:otherStyle>
      <a:lvl1pPr marL="0">
        <a:defRPr>
          <a:latin typeface="+mn-lt"/>
          <a:ea typeface="+mn-ea"/>
          <a:cs typeface="+mn-cs"/>
        </a:defRPr>
      </a:lvl1pPr>
      <a:lvl2pPr marL="342874">
        <a:defRPr>
          <a:latin typeface="+mn-lt"/>
          <a:ea typeface="+mn-ea"/>
          <a:cs typeface="+mn-cs"/>
        </a:defRPr>
      </a:lvl2pPr>
      <a:lvl3pPr marL="685750">
        <a:defRPr>
          <a:latin typeface="+mn-lt"/>
          <a:ea typeface="+mn-ea"/>
          <a:cs typeface="+mn-cs"/>
        </a:defRPr>
      </a:lvl3pPr>
      <a:lvl4pPr marL="1028624">
        <a:defRPr>
          <a:latin typeface="+mn-lt"/>
          <a:ea typeface="+mn-ea"/>
          <a:cs typeface="+mn-cs"/>
        </a:defRPr>
      </a:lvl4pPr>
      <a:lvl5pPr marL="1371498">
        <a:defRPr>
          <a:latin typeface="+mn-lt"/>
          <a:ea typeface="+mn-ea"/>
          <a:cs typeface="+mn-cs"/>
        </a:defRPr>
      </a:lvl5pPr>
      <a:lvl6pPr marL="1714372">
        <a:defRPr>
          <a:latin typeface="+mn-lt"/>
          <a:ea typeface="+mn-ea"/>
          <a:cs typeface="+mn-cs"/>
        </a:defRPr>
      </a:lvl6pPr>
      <a:lvl7pPr marL="2057247">
        <a:defRPr>
          <a:latin typeface="+mn-lt"/>
          <a:ea typeface="+mn-ea"/>
          <a:cs typeface="+mn-cs"/>
        </a:defRPr>
      </a:lvl7pPr>
      <a:lvl8pPr marL="2400120">
        <a:defRPr>
          <a:latin typeface="+mn-lt"/>
          <a:ea typeface="+mn-ea"/>
          <a:cs typeface="+mn-cs"/>
        </a:defRPr>
      </a:lvl8pPr>
      <a:lvl9pPr marL="274299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5284402" y="123478"/>
            <a:ext cx="3680086" cy="4968552"/>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smtClean="0">
              <a:solidFill>
                <a:srgbClr val="66AA85"/>
              </a:solidFill>
              <a:latin typeface="Arial Black" panose="020B0A04020102020204" pitchFamily="34" charset="0"/>
            </a:endParaRPr>
          </a:p>
        </p:txBody>
      </p:sp>
      <p:pic>
        <p:nvPicPr>
          <p:cNvPr id="8" name="Рисунок 7"/>
          <p:cNvPicPr>
            <a:picLocks noChangeAspect="1"/>
          </p:cNvPicPr>
          <p:nvPr/>
        </p:nvPicPr>
        <p:blipFill rotWithShape="1">
          <a:blip r:embed="rId2">
            <a:extLst>
              <a:ext uri="{28A0092B-C50C-407E-A947-70E740481C1C}">
                <a14:useLocalDpi xmlns:a14="http://schemas.microsoft.com/office/drawing/2010/main" xmlns="" val="0"/>
              </a:ext>
            </a:extLst>
          </a:blip>
          <a:srcRect l="4999" r="8596" b="15776"/>
          <a:stretch/>
        </p:blipFill>
        <p:spPr>
          <a:xfrm>
            <a:off x="3761340" y="253876"/>
            <a:ext cx="5322438" cy="4741809"/>
          </a:xfrm>
          <a:prstGeom prst="rect">
            <a:avLst/>
          </a:prstGeom>
          <a:effectLst>
            <a:softEdge rad="63500"/>
          </a:effectLst>
        </p:spPr>
      </p:pic>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0034" y="214296"/>
            <a:ext cx="576266" cy="711391"/>
          </a:xfrm>
          <a:prstGeom prst="rect">
            <a:avLst/>
          </a:prstGeom>
        </p:spPr>
      </p:pic>
      <p:sp>
        <p:nvSpPr>
          <p:cNvPr id="7" name="Прямоугольник 6"/>
          <p:cNvSpPr/>
          <p:nvPr/>
        </p:nvSpPr>
        <p:spPr>
          <a:xfrm>
            <a:off x="1237983" y="219310"/>
            <a:ext cx="360040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spc="300" dirty="0" smtClean="0">
                <a:solidFill>
                  <a:srgbClr val="C00000"/>
                </a:solidFill>
                <a:effectLst>
                  <a:outerShdw blurRad="38100" dist="38100" dir="2700000" algn="tl">
                    <a:srgbClr val="000000">
                      <a:alpha val="43137"/>
                    </a:srgbClr>
                  </a:outerShdw>
                </a:effectLst>
                <a:latin typeface="Arial Black" panose="020B0A04020102020204" pitchFamily="34" charset="0"/>
              </a:rPr>
              <a:t>ВОЕННЫЙ КОМИССАРИАТ</a:t>
            </a:r>
          </a:p>
          <a:p>
            <a:pPr algn="ctr"/>
            <a:r>
              <a:rPr lang="ru-RU" b="1" spc="300" dirty="0" smtClean="0">
                <a:solidFill>
                  <a:srgbClr val="C00000"/>
                </a:solidFill>
                <a:effectLst>
                  <a:outerShdw blurRad="38100" dist="38100" dir="2700000" algn="tl">
                    <a:srgbClr val="000000">
                      <a:alpha val="43137"/>
                    </a:srgbClr>
                  </a:outerShdw>
                </a:effectLst>
                <a:latin typeface="Arial Black" panose="020B0A04020102020204" pitchFamily="34" charset="0"/>
              </a:rPr>
              <a:t>ПРИМОРСКОГО </a:t>
            </a:r>
            <a:r>
              <a:rPr lang="ru-RU" b="1" spc="300" dirty="0" smtClean="0">
                <a:solidFill>
                  <a:srgbClr val="C00000"/>
                </a:solidFill>
                <a:effectLst>
                  <a:outerShdw blurRad="38100" dist="38100" dir="2700000" algn="tl">
                    <a:srgbClr val="000000">
                      <a:alpha val="43137"/>
                    </a:srgbClr>
                  </a:outerShdw>
                </a:effectLst>
                <a:latin typeface="Arial Black" panose="020B0A04020102020204" pitchFamily="34" charset="0"/>
              </a:rPr>
              <a:t>КРАЯ</a:t>
            </a:r>
            <a:endParaRPr lang="ru-RU" b="1" spc="3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12" name="Прямоугольник 11"/>
          <p:cNvSpPr/>
          <p:nvPr/>
        </p:nvSpPr>
        <p:spPr>
          <a:xfrm>
            <a:off x="99826" y="1611015"/>
            <a:ext cx="5184576" cy="2664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spc="300" dirty="0" smtClean="0">
              <a:solidFill>
                <a:srgbClr val="B80400"/>
              </a:solidFill>
              <a:effectLst>
                <a:outerShdw blurRad="38100" dist="38100" dir="2700000" algn="tl">
                  <a:srgbClr val="000000">
                    <a:alpha val="43137"/>
                  </a:srgbClr>
                </a:outerShdw>
              </a:effectLst>
              <a:latin typeface="Arial Black" panose="020B0A04020102020204" pitchFamily="34" charset="0"/>
            </a:endParaRPr>
          </a:p>
          <a:p>
            <a:pPr algn="ctr"/>
            <a:r>
              <a:rPr lang="ru-RU" sz="4000" b="1" spc="300" dirty="0" smtClean="0">
                <a:ln w="12700">
                  <a:solidFill>
                    <a:schemeClr val="bg1"/>
                  </a:solidFill>
                </a:ln>
                <a:solidFill>
                  <a:srgbClr val="B80400"/>
                </a:solidFill>
                <a:effectLst>
                  <a:outerShdw blurRad="38100" dist="38100" dir="2700000" algn="tl">
                    <a:srgbClr val="000000">
                      <a:alpha val="43137"/>
                    </a:srgbClr>
                  </a:outerShdw>
                </a:effectLst>
                <a:latin typeface="Arial Black" panose="020B0A04020102020204" pitchFamily="34" charset="0"/>
              </a:rPr>
              <a:t>АЛЬБОМ </a:t>
            </a:r>
          </a:p>
          <a:p>
            <a:pPr algn="ctr"/>
            <a:r>
              <a:rPr lang="ru-RU" sz="1800" b="1" spc="300" dirty="0" smtClean="0">
                <a:ln w="12700">
                  <a:solidFill>
                    <a:schemeClr val="bg1"/>
                  </a:solidFill>
                </a:ln>
                <a:solidFill>
                  <a:srgbClr val="B80400"/>
                </a:solidFill>
                <a:effectLst>
                  <a:outerShdw blurRad="38100" dist="38100" dir="2700000" algn="tl">
                    <a:srgbClr val="000000">
                      <a:alpha val="43137"/>
                    </a:srgbClr>
                  </a:outerShdw>
                </a:effectLst>
                <a:latin typeface="Arial Black" panose="020B0A04020102020204" pitchFamily="34" charset="0"/>
              </a:rPr>
              <a:t>ВОЕННАЯ СЛУЖБА ПО КОНТРАКТУ – ТВОЙ ВЫБОР!</a:t>
            </a:r>
          </a:p>
          <a:p>
            <a:pPr algn="ctr"/>
            <a:r>
              <a:rPr lang="ru-RU" sz="1800" b="1" spc="300" dirty="0" smtClean="0">
                <a:ln w="12700">
                  <a:solidFill>
                    <a:schemeClr val="bg1"/>
                  </a:solidFill>
                </a:ln>
                <a:solidFill>
                  <a:srgbClr val="B80400"/>
                </a:solidFill>
                <a:effectLst>
                  <a:outerShdw blurRad="38100" dist="38100" dir="2700000" algn="tl">
                    <a:srgbClr val="000000">
                      <a:alpha val="43137"/>
                    </a:srgbClr>
                  </a:outerShdw>
                </a:effectLst>
                <a:latin typeface="Arial Black" panose="020B0A04020102020204" pitchFamily="34" charset="0"/>
              </a:rPr>
              <a:t>(АГИТАЦИОННЫЙ МАТЕРИАЛ)</a:t>
            </a:r>
          </a:p>
          <a:p>
            <a:pPr algn="ctr"/>
            <a:endParaRPr lang="ru-RU" sz="1600" b="1" spc="300" dirty="0">
              <a:solidFill>
                <a:srgbClr val="B80400"/>
              </a:solidFill>
              <a:effectLst>
                <a:outerShdw blurRad="38100" dist="38100" dir="2700000" algn="tl">
                  <a:srgbClr val="000000">
                    <a:alpha val="43137"/>
                  </a:srgbClr>
                </a:outerShdw>
              </a:effectLst>
              <a:latin typeface="Arial Black" panose="020B0A04020102020204" pitchFamily="34" charset="0"/>
            </a:endParaRPr>
          </a:p>
          <a:p>
            <a:pPr algn="ctr"/>
            <a:endParaRPr lang="ru-RU" sz="1600" b="1" spc="300" dirty="0" smtClean="0">
              <a:solidFill>
                <a:srgbClr val="B804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xmlns="" val="3135078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Рисунок 6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84168" y="807137"/>
            <a:ext cx="2681947" cy="3008162"/>
          </a:xfrm>
          <a:prstGeom prst="rect">
            <a:avLst/>
          </a:prstGeom>
          <a:effectLst>
            <a:outerShdw blurRad="50800" dist="38100" dir="2700000" algn="tl" rotWithShape="0">
              <a:prstClr val="black">
                <a:alpha val="40000"/>
              </a:prstClr>
            </a:outerShdw>
          </a:effectLst>
        </p:spPr>
      </p:pic>
      <p:pic>
        <p:nvPicPr>
          <p:cNvPr id="60" name="Picture 2" descr="G:\Агитация видеоролики\мое\Карта-РФ.png"/>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rightnessContrast bright="10000"/>
                    </a14:imgEffect>
                  </a14:imgLayer>
                </a14:imgProps>
              </a:ext>
              <a:ext uri="{28A0092B-C50C-407E-A947-70E740481C1C}">
                <a14:useLocalDpi xmlns:a14="http://schemas.microsoft.com/office/drawing/2010/main" xmlns="" val="0"/>
              </a:ext>
            </a:extLst>
          </a:blip>
          <a:srcRect l="57690" t="9791" r="-1"/>
          <a:stretch/>
        </p:blipFill>
        <p:spPr bwMode="auto">
          <a:xfrm>
            <a:off x="179513" y="70848"/>
            <a:ext cx="6192688" cy="49271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Выноска 1 (с границей) 2"/>
          <p:cNvSpPr/>
          <p:nvPr/>
        </p:nvSpPr>
        <p:spPr>
          <a:xfrm>
            <a:off x="6149205" y="3974601"/>
            <a:ext cx="2551872" cy="432048"/>
          </a:xfrm>
          <a:prstGeom prst="accentCallout1">
            <a:avLst>
              <a:gd name="adj1" fmla="val 12032"/>
              <a:gd name="adj2" fmla="val -2247"/>
              <a:gd name="adj3" fmla="val 169611"/>
              <a:gd name="adj4" fmla="val -89174"/>
            </a:avLst>
          </a:prstGeom>
          <a:solidFill>
            <a:schemeClr val="bg1"/>
          </a:solidFill>
          <a:ln>
            <a:solidFill>
              <a:srgbClr val="2A2D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C00000"/>
                </a:solidFill>
                <a:latin typeface="Impact" panose="020B0806030902050204" pitchFamily="34" charset="0"/>
              </a:rPr>
              <a:t>5 ОБЩЕВОЙСКОВАЯ АРМИЯ</a:t>
            </a:r>
            <a:endParaRPr lang="ru-RU" sz="1600" dirty="0">
              <a:solidFill>
                <a:srgbClr val="C00000"/>
              </a:solidFill>
              <a:latin typeface="Impact" panose="020B0806030902050204" pitchFamily="34" charset="0"/>
            </a:endParaRPr>
          </a:p>
        </p:txBody>
      </p:sp>
      <p:sp>
        <p:nvSpPr>
          <p:cNvPr id="12" name="Прямоугольник 11"/>
          <p:cNvSpPr/>
          <p:nvPr/>
        </p:nvSpPr>
        <p:spPr>
          <a:xfrm>
            <a:off x="179512" y="65873"/>
            <a:ext cx="8712967" cy="4946529"/>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smtClean="0">
              <a:solidFill>
                <a:srgbClr val="66AA85"/>
              </a:solidFill>
              <a:latin typeface="Arial Black" panose="020B0A04020102020204" pitchFamily="34" charset="0"/>
            </a:endParaRPr>
          </a:p>
        </p:txBody>
      </p:sp>
      <p:sp>
        <p:nvSpPr>
          <p:cNvPr id="62" name="Прямоугольник 61"/>
          <p:cNvSpPr/>
          <p:nvPr/>
        </p:nvSpPr>
        <p:spPr>
          <a:xfrm>
            <a:off x="126184" y="257769"/>
            <a:ext cx="8494364" cy="323777"/>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ctr"/>
            <a:r>
              <a:rPr lang="ru-RU" spc="300" dirty="0">
                <a:solidFill>
                  <a:schemeClr val="tx1"/>
                </a:solidFill>
                <a:latin typeface="Arial Black" panose="020B0A04020102020204" pitchFamily="34" charset="0"/>
              </a:rPr>
              <a:t>СОЦИАЛЬНЫЕ ГАРАНТИИ ВОЕННОСЛУЖАЩИХ ПО КОНТРАКТУ</a:t>
            </a:r>
          </a:p>
        </p:txBody>
      </p:sp>
      <p:sp>
        <p:nvSpPr>
          <p:cNvPr id="59" name="Прямоугольник с двумя усеченными противолежащими углами 58"/>
          <p:cNvSpPr/>
          <p:nvPr/>
        </p:nvSpPr>
        <p:spPr>
          <a:xfrm>
            <a:off x="8497414" y="65873"/>
            <a:ext cx="556829" cy="417645"/>
          </a:xfrm>
          <a:prstGeom prst="snip2DiagRect">
            <a:avLst>
              <a:gd name="adj1" fmla="val 0"/>
              <a:gd name="adj2" fmla="val 28081"/>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4EAA4CF-1E6C-436F-A3C1-FA85CB12233A}" type="slidenum">
              <a:rPr lang="ru-RU" sz="1800" b="1" smtClean="0">
                <a:ln>
                  <a:solidFill>
                    <a:schemeClr val="tx1"/>
                  </a:solidFill>
                </a:ln>
                <a:solidFill>
                  <a:schemeClr val="tx1"/>
                </a:solidFill>
                <a:effectLst>
                  <a:outerShdw blurRad="38100" dist="38100" dir="2700000" algn="tl">
                    <a:srgbClr val="000000">
                      <a:alpha val="43137"/>
                    </a:srgbClr>
                  </a:outerShdw>
                </a:effectLst>
              </a:rPr>
              <a:pPr algn="ctr"/>
              <a:t>2</a:t>
            </a:fld>
            <a:endParaRPr lang="ru-RU" sz="1800" b="1" dirty="0">
              <a:ln>
                <a:solidFill>
                  <a:schemeClr val="tx1"/>
                </a:solidFill>
              </a:ln>
              <a:solidFill>
                <a:schemeClr val="tx1"/>
              </a:solidFill>
              <a:effectLst>
                <a:outerShdw blurRad="38100" dist="38100" dir="2700000" algn="tl">
                  <a:srgbClr val="000000">
                    <a:alpha val="43137"/>
                  </a:srgbClr>
                </a:outerShdw>
              </a:effectLst>
            </a:endParaRPr>
          </a:p>
        </p:txBody>
      </p:sp>
      <p:pic>
        <p:nvPicPr>
          <p:cNvPr id="63" name="Рисунок 62"/>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299764" y="1880340"/>
            <a:ext cx="1080000" cy="9000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64" name="Рисунок 63"/>
          <p:cNvPicPr preferRelativeResize="0">
            <a:picLocks/>
          </p:cNvPicPr>
          <p:nvPr/>
        </p:nvPicPr>
        <p:blipFill rotWithShape="1">
          <a:blip r:embed="rId6" cstate="print">
            <a:extLst>
              <a:ext uri="{28A0092B-C50C-407E-A947-70E740481C1C}">
                <a14:useLocalDpi xmlns:a14="http://schemas.microsoft.com/office/drawing/2010/main" xmlns="" val="0"/>
              </a:ext>
            </a:extLst>
          </a:blip>
          <a:srcRect l="10631" t="399" r="12589" b="-399"/>
          <a:stretch/>
        </p:blipFill>
        <p:spPr>
          <a:xfrm>
            <a:off x="299764" y="4158861"/>
            <a:ext cx="1080000" cy="9000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66" name="Рисунок 65"/>
          <p:cNvPicPr preferRelativeResize="0">
            <a:picLocks/>
          </p:cNvPicPr>
          <p:nvPr/>
        </p:nvPicPr>
        <p:blipFill>
          <a:blip r:embed="rId7" cstate="print">
            <a:extLst>
              <a:ext uri="{28A0092B-C50C-407E-A947-70E740481C1C}">
                <a14:useLocalDpi xmlns:a14="http://schemas.microsoft.com/office/drawing/2010/main" xmlns="" val="0"/>
              </a:ext>
            </a:extLst>
          </a:blip>
          <a:stretch>
            <a:fillRect/>
          </a:stretch>
        </p:blipFill>
        <p:spPr>
          <a:xfrm>
            <a:off x="299764" y="910971"/>
            <a:ext cx="1080000" cy="9000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67" name="Прямоугольник 66"/>
          <p:cNvSpPr/>
          <p:nvPr/>
        </p:nvSpPr>
        <p:spPr>
          <a:xfrm>
            <a:off x="1478320" y="4361830"/>
            <a:ext cx="2698469" cy="539221"/>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ctr">
              <a:defRPr/>
            </a:pPr>
            <a:r>
              <a:rPr lang="ru-RU" b="1" dirty="0">
                <a:solidFill>
                  <a:prstClr val="black"/>
                </a:solidFill>
                <a:latin typeface="Arial" charset="0"/>
                <a:cs typeface="Arial" charset="0"/>
              </a:rPr>
              <a:t>Получение образования следующего уровня</a:t>
            </a:r>
          </a:p>
        </p:txBody>
      </p:sp>
      <p:sp>
        <p:nvSpPr>
          <p:cNvPr id="68" name="Прямоугольник 67"/>
          <p:cNvSpPr/>
          <p:nvPr/>
        </p:nvSpPr>
        <p:spPr>
          <a:xfrm>
            <a:off x="1441331" y="2149329"/>
            <a:ext cx="2717948" cy="323777"/>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ctr">
              <a:defRPr/>
            </a:pPr>
            <a:r>
              <a:rPr kumimoji="1" lang="ru-RU" b="1" dirty="0" smtClean="0">
                <a:solidFill>
                  <a:prstClr val="black"/>
                </a:solidFill>
                <a:latin typeface="Arial" charset="0"/>
                <a:cs typeface="Arial" charset="0"/>
              </a:rPr>
              <a:t>Жилищное обеспечение</a:t>
            </a:r>
            <a:endParaRPr kumimoji="1" lang="ru-RU" b="1" dirty="0">
              <a:solidFill>
                <a:prstClr val="black"/>
              </a:solidFill>
              <a:latin typeface="Arial" charset="0"/>
              <a:cs typeface="Arial" charset="0"/>
            </a:endParaRPr>
          </a:p>
        </p:txBody>
      </p:sp>
      <p:sp>
        <p:nvSpPr>
          <p:cNvPr id="70" name="Прямоугольник 69"/>
          <p:cNvSpPr/>
          <p:nvPr/>
        </p:nvSpPr>
        <p:spPr>
          <a:xfrm>
            <a:off x="1464624" y="1199082"/>
            <a:ext cx="2694655" cy="323777"/>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ctr">
              <a:defRPr/>
            </a:pPr>
            <a:r>
              <a:rPr lang="ru-RU" b="1" dirty="0">
                <a:solidFill>
                  <a:prstClr val="black"/>
                </a:solidFill>
                <a:latin typeface="Arial" charset="0"/>
                <a:cs typeface="Arial" charset="0"/>
              </a:rPr>
              <a:t>Медицинское обеспечение</a:t>
            </a:r>
            <a:endParaRPr lang="ru-RU" dirty="0">
              <a:solidFill>
                <a:prstClr val="black"/>
              </a:solidFill>
              <a:latin typeface="Arial" charset="0"/>
              <a:cs typeface="Arial" charset="0"/>
            </a:endParaRPr>
          </a:p>
        </p:txBody>
      </p:sp>
      <p:sp>
        <p:nvSpPr>
          <p:cNvPr id="4" name="Прямоугольник 3"/>
          <p:cNvSpPr/>
          <p:nvPr/>
        </p:nvSpPr>
        <p:spPr>
          <a:xfrm>
            <a:off x="4220846" y="910971"/>
            <a:ext cx="4739317" cy="900000"/>
          </a:xfrm>
          <a:prstGeom prst="rect">
            <a:avLst/>
          </a:prstGeom>
          <a:solidFill>
            <a:schemeClr val="bg1">
              <a:alpha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3538" algn="just"/>
            <a:r>
              <a:rPr lang="ru-RU" sz="1100" dirty="0">
                <a:solidFill>
                  <a:schemeClr val="tx1"/>
                </a:solidFill>
              </a:rPr>
              <a:t>Бесплатное медицинское и реабилитационное обеспечение военнослужащих в военно-медицинских учреждениях. </a:t>
            </a:r>
          </a:p>
          <a:p>
            <a:pPr indent="363538" algn="just"/>
            <a:r>
              <a:rPr lang="ru-RU" sz="1100" dirty="0">
                <a:solidFill>
                  <a:schemeClr val="tx1"/>
                </a:solidFill>
              </a:rPr>
              <a:t>Реализация для членов семей военнослужащих возможности  медицинского обеспечения в военно-лечебных учреждениях за счет системы обязательного медицинского страхования.</a:t>
            </a:r>
          </a:p>
        </p:txBody>
      </p:sp>
      <p:sp>
        <p:nvSpPr>
          <p:cNvPr id="75" name="Прямоугольник 74"/>
          <p:cNvSpPr/>
          <p:nvPr/>
        </p:nvSpPr>
        <p:spPr>
          <a:xfrm>
            <a:off x="4220846" y="1878763"/>
            <a:ext cx="4739317" cy="2280098"/>
          </a:xfrm>
          <a:prstGeom prst="rect">
            <a:avLst/>
          </a:prstGeom>
          <a:solidFill>
            <a:schemeClr val="bg1">
              <a:alpha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3538" algn="just"/>
            <a:r>
              <a:rPr lang="ru-RU" sz="1100" dirty="0">
                <a:solidFill>
                  <a:schemeClr val="tx1"/>
                </a:solidFill>
              </a:rPr>
              <a:t> Обеспечение служебным жильём помещениями или общежитиями на период военной службы (получение денежной компенсации за наем (поднаем) жилых помещений). Обеспечение жилыми помещениями для постоянного проживания по избранному месту жительства (в том числе путем выдачи государственного жилищного сертификата или денежной субсидии на приобретение жилья) при достижении общей продолжительности военной службы 20 лет, а также в случае увольнения с военной службы по достижении предельного возраста пребывания на военной службе, состоянию здоровья или в связи с организационно-штатными мероприятиями и общей продолжительности военной службы 10 лет и более. Возможность приобретения жилья после определённой выслуги через </a:t>
            </a:r>
            <a:r>
              <a:rPr lang="ru-RU" sz="1100" dirty="0" err="1">
                <a:solidFill>
                  <a:schemeClr val="tx1"/>
                </a:solidFill>
              </a:rPr>
              <a:t>накопительно</a:t>
            </a:r>
            <a:r>
              <a:rPr lang="ru-RU" sz="1100" dirty="0">
                <a:solidFill>
                  <a:schemeClr val="tx1"/>
                </a:solidFill>
              </a:rPr>
              <a:t>-ипотечную систему жилищного обеспечения.</a:t>
            </a:r>
          </a:p>
        </p:txBody>
      </p:sp>
      <p:sp>
        <p:nvSpPr>
          <p:cNvPr id="76" name="Прямоугольник 75"/>
          <p:cNvSpPr/>
          <p:nvPr/>
        </p:nvSpPr>
        <p:spPr>
          <a:xfrm>
            <a:off x="4220845" y="4204021"/>
            <a:ext cx="4739317" cy="854840"/>
          </a:xfrm>
          <a:prstGeom prst="rect">
            <a:avLst/>
          </a:prstGeom>
          <a:solidFill>
            <a:schemeClr val="bg1">
              <a:alpha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3538" algn="just"/>
            <a:r>
              <a:rPr lang="ru-RU" sz="1100" dirty="0">
                <a:solidFill>
                  <a:schemeClr val="tx1"/>
                </a:solidFill>
              </a:rPr>
              <a:t> Военнослужащие по истечении трёх лет непрерывной военной службы по контракту имеют право:</a:t>
            </a:r>
          </a:p>
          <a:p>
            <a:pPr indent="363538" algn="just"/>
            <a:r>
              <a:rPr lang="ru-RU" sz="1100" dirty="0">
                <a:solidFill>
                  <a:schemeClr val="tx1"/>
                </a:solidFill>
              </a:rPr>
              <a:t>на бесплатное обучение на подготовительных отделениях высшего учебного заведения;</a:t>
            </a:r>
          </a:p>
          <a:p>
            <a:pPr indent="363538" algn="just"/>
            <a:r>
              <a:rPr lang="ru-RU" sz="1100" dirty="0">
                <a:solidFill>
                  <a:schemeClr val="tx1"/>
                </a:solidFill>
              </a:rPr>
              <a:t>преимущественное право при зачислении в ВУЗ.</a:t>
            </a:r>
          </a:p>
        </p:txBody>
      </p:sp>
    </p:spTree>
    <p:extLst>
      <p:ext uri="{BB962C8B-B14F-4D97-AF65-F5344CB8AC3E}">
        <p14:creationId xmlns:p14="http://schemas.microsoft.com/office/powerpoint/2010/main" xmlns="" val="2163377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Выноска 1 (с границей) 35"/>
          <p:cNvSpPr/>
          <p:nvPr/>
        </p:nvSpPr>
        <p:spPr>
          <a:xfrm>
            <a:off x="6301605" y="4127001"/>
            <a:ext cx="2551872" cy="432048"/>
          </a:xfrm>
          <a:prstGeom prst="accentCallout1">
            <a:avLst>
              <a:gd name="adj1" fmla="val 12032"/>
              <a:gd name="adj2" fmla="val -2247"/>
              <a:gd name="adj3" fmla="val 169611"/>
              <a:gd name="adj4" fmla="val -89174"/>
            </a:avLst>
          </a:prstGeom>
          <a:solidFill>
            <a:schemeClr val="bg1"/>
          </a:solidFill>
          <a:ln>
            <a:solidFill>
              <a:srgbClr val="2A2D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C00000"/>
                </a:solidFill>
                <a:latin typeface="Impact" panose="020B0806030902050204" pitchFamily="34" charset="0"/>
              </a:rPr>
              <a:t>5 ОБЩЕВОЙСКОВАЯ АРМИЯ</a:t>
            </a:r>
            <a:endParaRPr lang="ru-RU" sz="1600" dirty="0">
              <a:solidFill>
                <a:srgbClr val="C00000"/>
              </a:solidFill>
              <a:latin typeface="Impact" panose="020B0806030902050204" pitchFamily="34" charset="0"/>
            </a:endParaRPr>
          </a:p>
        </p:txBody>
      </p:sp>
      <p:pic>
        <p:nvPicPr>
          <p:cNvPr id="61" name="Рисунок 6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84168" y="807137"/>
            <a:ext cx="2681947" cy="3008162"/>
          </a:xfrm>
          <a:prstGeom prst="rect">
            <a:avLst/>
          </a:prstGeom>
          <a:effectLst>
            <a:outerShdw blurRad="50800" dist="38100" dir="2700000" algn="tl" rotWithShape="0">
              <a:prstClr val="black">
                <a:alpha val="40000"/>
              </a:prstClr>
            </a:outerShdw>
          </a:effectLst>
        </p:spPr>
      </p:pic>
      <p:pic>
        <p:nvPicPr>
          <p:cNvPr id="60" name="Picture 2" descr="G:\Агитация видеоролики\мое\Карта-РФ.png"/>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rightnessContrast bright="10000"/>
                    </a14:imgEffect>
                  </a14:imgLayer>
                </a14:imgProps>
              </a:ext>
              <a:ext uri="{28A0092B-C50C-407E-A947-70E740481C1C}">
                <a14:useLocalDpi xmlns:a14="http://schemas.microsoft.com/office/drawing/2010/main" xmlns="" val="0"/>
              </a:ext>
            </a:extLst>
          </a:blip>
          <a:srcRect l="57690" t="9791" r="-1"/>
          <a:stretch/>
        </p:blipFill>
        <p:spPr bwMode="auto">
          <a:xfrm>
            <a:off x="179513" y="70848"/>
            <a:ext cx="6192688" cy="49271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Выноска 1 (с границей) 2"/>
          <p:cNvSpPr/>
          <p:nvPr/>
        </p:nvSpPr>
        <p:spPr>
          <a:xfrm>
            <a:off x="6149205" y="3974601"/>
            <a:ext cx="2551872" cy="432048"/>
          </a:xfrm>
          <a:prstGeom prst="accentCallout1">
            <a:avLst>
              <a:gd name="adj1" fmla="val 12032"/>
              <a:gd name="adj2" fmla="val -2247"/>
              <a:gd name="adj3" fmla="val 169611"/>
              <a:gd name="adj4" fmla="val -89174"/>
            </a:avLst>
          </a:prstGeom>
          <a:solidFill>
            <a:schemeClr val="bg1"/>
          </a:solidFill>
          <a:ln>
            <a:solidFill>
              <a:srgbClr val="2A2D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C00000"/>
                </a:solidFill>
                <a:latin typeface="Impact" panose="020B0806030902050204" pitchFamily="34" charset="0"/>
              </a:rPr>
              <a:t>5 ОБЩЕВОЙСКОВАЯ АРМИЯ</a:t>
            </a:r>
            <a:endParaRPr lang="ru-RU" sz="1600" dirty="0">
              <a:solidFill>
                <a:srgbClr val="C00000"/>
              </a:solidFill>
              <a:latin typeface="Impact" panose="020B0806030902050204" pitchFamily="34" charset="0"/>
            </a:endParaRPr>
          </a:p>
        </p:txBody>
      </p:sp>
      <p:sp>
        <p:nvSpPr>
          <p:cNvPr id="12" name="Прямоугольник 11"/>
          <p:cNvSpPr/>
          <p:nvPr/>
        </p:nvSpPr>
        <p:spPr>
          <a:xfrm>
            <a:off x="179512" y="65873"/>
            <a:ext cx="8712967" cy="4946529"/>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smtClean="0">
              <a:solidFill>
                <a:srgbClr val="66AA85"/>
              </a:solidFill>
              <a:latin typeface="Arial Black" panose="020B0A04020102020204" pitchFamily="34" charset="0"/>
            </a:endParaRPr>
          </a:p>
        </p:txBody>
      </p:sp>
      <p:sp>
        <p:nvSpPr>
          <p:cNvPr id="17" name="Прямоугольник 16"/>
          <p:cNvSpPr/>
          <p:nvPr/>
        </p:nvSpPr>
        <p:spPr>
          <a:xfrm>
            <a:off x="1476912" y="1175612"/>
            <a:ext cx="2698469" cy="323777"/>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ctr"/>
            <a:r>
              <a:rPr lang="ru-RU" b="1" dirty="0">
                <a:solidFill>
                  <a:prstClr val="black"/>
                </a:solidFill>
                <a:latin typeface="Arial" charset="0"/>
                <a:cs typeface="Arial" charset="0"/>
              </a:rPr>
              <a:t>Пенсионное обеспечение</a:t>
            </a:r>
          </a:p>
        </p:txBody>
      </p:sp>
      <p:sp>
        <p:nvSpPr>
          <p:cNvPr id="18" name="Прямоугольник 17"/>
          <p:cNvSpPr/>
          <p:nvPr/>
        </p:nvSpPr>
        <p:spPr>
          <a:xfrm>
            <a:off x="4213232" y="1051329"/>
            <a:ext cx="4746390" cy="446888"/>
          </a:xfrm>
          <a:prstGeom prst="rect">
            <a:avLst/>
          </a:prstGeom>
          <a:solidFill>
            <a:schemeClr val="bg1">
              <a:alpha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363538" algn="just"/>
            <a:r>
              <a:rPr lang="ru-RU" sz="1100" dirty="0">
                <a:solidFill>
                  <a:schemeClr val="tx1"/>
                </a:solidFill>
              </a:rPr>
              <a:t>Право на пенсионное обеспечение с 50 лет, при условии наличия выслуги 20 и более лет.</a:t>
            </a:r>
          </a:p>
        </p:txBody>
      </p:sp>
      <p:pic>
        <p:nvPicPr>
          <p:cNvPr id="19" name="Рисунок 18"/>
          <p:cNvPicPr preferRelativeResize="0">
            <a:picLocks/>
          </p:cNvPicPr>
          <p:nvPr/>
        </p:nvPicPr>
        <p:blipFill rotWithShape="1">
          <a:blip r:embed="rId5" cstate="print">
            <a:extLst>
              <a:ext uri="{28A0092B-C50C-407E-A947-70E740481C1C}">
                <a14:useLocalDpi xmlns:a14="http://schemas.microsoft.com/office/drawing/2010/main" xmlns="" val="0"/>
              </a:ext>
            </a:extLst>
          </a:blip>
          <a:srcRect l="11424" t="-1176" r="14951" b="1176"/>
          <a:stretch/>
        </p:blipFill>
        <p:spPr>
          <a:xfrm>
            <a:off x="297825" y="887501"/>
            <a:ext cx="1080000" cy="9000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4" name="Рисунок 23"/>
          <p:cNvPicPr preferRelativeResize="0">
            <a:picLocks/>
          </p:cNvPicPr>
          <p:nvPr/>
        </p:nvPicPr>
        <p:blipFill rotWithShape="1">
          <a:blip r:embed="rId6" cstate="print">
            <a:extLst>
              <a:ext uri="{28A0092B-C50C-407E-A947-70E740481C1C}">
                <a14:useLocalDpi xmlns:a14="http://schemas.microsoft.com/office/drawing/2010/main" xmlns="" val="0"/>
              </a:ext>
            </a:extLst>
          </a:blip>
          <a:srcRect l="31110" t="1319" r="12297" b="611"/>
          <a:stretch/>
        </p:blipFill>
        <p:spPr>
          <a:xfrm>
            <a:off x="296404" y="1897936"/>
            <a:ext cx="1080000" cy="9000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5" name="Прямоугольник 5"/>
          <p:cNvSpPr/>
          <p:nvPr/>
        </p:nvSpPr>
        <p:spPr>
          <a:xfrm>
            <a:off x="1467172" y="2149329"/>
            <a:ext cx="2717948" cy="323777"/>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ctr"/>
            <a:r>
              <a:rPr lang="ru-RU" b="1" dirty="0">
                <a:solidFill>
                  <a:prstClr val="black"/>
                </a:solidFill>
                <a:latin typeface="Arial" charset="0"/>
                <a:cs typeface="Arial" charset="0"/>
              </a:rPr>
              <a:t>Проезд</a:t>
            </a:r>
          </a:p>
        </p:txBody>
      </p:sp>
      <p:sp>
        <p:nvSpPr>
          <p:cNvPr id="26" name="Прямоугольник 16"/>
          <p:cNvSpPr/>
          <p:nvPr/>
        </p:nvSpPr>
        <p:spPr>
          <a:xfrm>
            <a:off x="4220846" y="1897936"/>
            <a:ext cx="4730457" cy="1753934"/>
          </a:xfrm>
          <a:prstGeom prst="rect">
            <a:avLst/>
          </a:prstGeom>
          <a:solidFill>
            <a:schemeClr val="bg1">
              <a:alpha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363538" algn="just"/>
            <a:r>
              <a:rPr lang="ru-RU" sz="1100" dirty="0" smtClean="0">
                <a:solidFill>
                  <a:schemeClr val="tx1"/>
                </a:solidFill>
              </a:rPr>
              <a:t>К </a:t>
            </a:r>
            <a:r>
              <a:rPr lang="ru-RU" sz="1100" dirty="0">
                <a:solidFill>
                  <a:schemeClr val="tx1"/>
                </a:solidFill>
              </a:rPr>
              <a:t>новому месту службы и в командировку. Для проведения отпуска и обратно один раз в год военнослужащих, проходящих службу по контракту в районах Крайнего Севера и приравненных к ним местностях, в том числе за Уралом и на Дальнем Востоке, и одному члену его семьи. Военнослужащие сами приобретают за деньги билеты на себя и членов своих семей на удобные им авиарейсы или поезда, следующие к месту отпуска, а Минобороны России компенсирует эти расходы после возвращения их из отпуска. Перевоз на безвозмездной основе до 20 тонн личного имущества в контейнерах от прежнего места жительства при переводе на новое место военной службы.</a:t>
            </a:r>
          </a:p>
        </p:txBody>
      </p:sp>
      <p:pic>
        <p:nvPicPr>
          <p:cNvPr id="27" name="Рисунок 26"/>
          <p:cNvPicPr preferRelativeResize="0">
            <a:picLocks/>
          </p:cNvPicPr>
          <p:nvPr/>
        </p:nvPicPr>
        <p:blipFill rotWithShape="1">
          <a:blip r:embed="rId7" cstate="print">
            <a:extLst>
              <a:ext uri="{28A0092B-C50C-407E-A947-70E740481C1C}">
                <a14:useLocalDpi xmlns:a14="http://schemas.microsoft.com/office/drawing/2010/main" xmlns="" val="0"/>
              </a:ext>
            </a:extLst>
          </a:blip>
          <a:srcRect l="16910" t="-847" r="10839" b="847"/>
          <a:stretch/>
        </p:blipFill>
        <p:spPr>
          <a:xfrm>
            <a:off x="296404" y="3917012"/>
            <a:ext cx="1080000" cy="9000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8" name="Рисунок 27"/>
          <p:cNvPicPr preferRelativeResize="0">
            <a:picLocks/>
          </p:cNvPicPr>
          <p:nvPr/>
        </p:nvPicPr>
        <p:blipFill>
          <a:blip r:embed="rId8" cstate="print">
            <a:extLst>
              <a:ext uri="{28A0092B-C50C-407E-A947-70E740481C1C}">
                <a14:useLocalDpi xmlns:a14="http://schemas.microsoft.com/office/drawing/2010/main" xmlns="" val="0"/>
              </a:ext>
            </a:extLst>
          </a:blip>
          <a:stretch>
            <a:fillRect/>
          </a:stretch>
        </p:blipFill>
        <p:spPr>
          <a:xfrm>
            <a:off x="296404" y="2908371"/>
            <a:ext cx="1080000" cy="9000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9" name="Прямоугольник 28"/>
          <p:cNvSpPr/>
          <p:nvPr/>
        </p:nvSpPr>
        <p:spPr>
          <a:xfrm>
            <a:off x="1464624" y="3846076"/>
            <a:ext cx="2717948" cy="539221"/>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ctr"/>
            <a:r>
              <a:rPr lang="ru-RU" b="1" dirty="0">
                <a:solidFill>
                  <a:prstClr val="black"/>
                </a:solidFill>
                <a:latin typeface="Arial" charset="0"/>
                <a:cs typeface="Arial" charset="0"/>
              </a:rPr>
              <a:t>Продовольственное и вещевое обеспечение</a:t>
            </a:r>
          </a:p>
        </p:txBody>
      </p:sp>
      <p:sp>
        <p:nvSpPr>
          <p:cNvPr id="30" name="Прямоугольник 16"/>
          <p:cNvSpPr/>
          <p:nvPr/>
        </p:nvSpPr>
        <p:spPr>
          <a:xfrm>
            <a:off x="4220619" y="3745557"/>
            <a:ext cx="4739003" cy="1293273"/>
          </a:xfrm>
          <a:prstGeom prst="rect">
            <a:avLst/>
          </a:prstGeom>
          <a:solidFill>
            <a:schemeClr val="bg1">
              <a:alpha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363538" algn="just"/>
            <a:r>
              <a:rPr lang="ru-RU" sz="1100" dirty="0" smtClean="0">
                <a:solidFill>
                  <a:schemeClr val="tx1"/>
                </a:solidFill>
              </a:rPr>
              <a:t>Организация </a:t>
            </a:r>
            <a:r>
              <a:rPr lang="ru-RU" sz="1100" dirty="0">
                <a:solidFill>
                  <a:schemeClr val="tx1"/>
                </a:solidFill>
              </a:rPr>
              <a:t>питания по месту военной службы – для отдельных категорий военнослужащих. Выдача продовольственного пайка – для военнослужащих, проходящих военную службу по контракту за пределами территории Российской Федерации, в районах Крайнего Севера и приравненных к ним местностях. </a:t>
            </a:r>
          </a:p>
          <a:p>
            <a:pPr indent="363538" algn="just"/>
            <a:r>
              <a:rPr lang="ru-RU" sz="1100" dirty="0" smtClean="0">
                <a:solidFill>
                  <a:schemeClr val="tx1"/>
                </a:solidFill>
              </a:rPr>
              <a:t>Вещевое </a:t>
            </a:r>
            <a:r>
              <a:rPr lang="ru-RU" sz="1100" dirty="0">
                <a:solidFill>
                  <a:schemeClr val="tx1"/>
                </a:solidFill>
              </a:rPr>
              <a:t>обеспечение – на испытательный срок комплект полевого обмундирования, далее согласно нормам.         </a:t>
            </a:r>
          </a:p>
        </p:txBody>
      </p:sp>
      <p:sp>
        <p:nvSpPr>
          <p:cNvPr id="31" name="Прямоугольник 30"/>
          <p:cNvSpPr/>
          <p:nvPr/>
        </p:nvSpPr>
        <p:spPr>
          <a:xfrm>
            <a:off x="126184" y="257769"/>
            <a:ext cx="8494364" cy="323777"/>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ctr"/>
            <a:r>
              <a:rPr lang="ru-RU" spc="300" dirty="0">
                <a:solidFill>
                  <a:schemeClr val="tx1"/>
                </a:solidFill>
                <a:latin typeface="Arial Black" panose="020B0A04020102020204" pitchFamily="34" charset="0"/>
              </a:rPr>
              <a:t>СОЦИАЛЬНЫЕ ГАРАНТИИ ВОЕННОСЛУЖАЩИХ ПО КОНТРАКТУ</a:t>
            </a:r>
          </a:p>
        </p:txBody>
      </p:sp>
      <p:sp>
        <p:nvSpPr>
          <p:cNvPr id="32" name="Прямоугольник с двумя усеченными противолежащими углами 31"/>
          <p:cNvSpPr/>
          <p:nvPr/>
        </p:nvSpPr>
        <p:spPr>
          <a:xfrm>
            <a:off x="8497414" y="65873"/>
            <a:ext cx="556829" cy="417645"/>
          </a:xfrm>
          <a:prstGeom prst="snip2DiagRect">
            <a:avLst>
              <a:gd name="adj1" fmla="val 0"/>
              <a:gd name="adj2" fmla="val 28081"/>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9F4273D-664F-47E8-999D-61EF835FA427}" type="slidenum">
              <a:rPr lang="ru-RU" sz="1800" b="1" smtClean="0">
                <a:ln>
                  <a:solidFill>
                    <a:schemeClr val="tx1"/>
                  </a:solidFill>
                </a:ln>
                <a:solidFill>
                  <a:schemeClr val="tx1"/>
                </a:solidFill>
                <a:effectLst>
                  <a:outerShdw blurRad="38100" dist="38100" dir="2700000" algn="tl">
                    <a:srgbClr val="000000">
                      <a:alpha val="43137"/>
                    </a:srgbClr>
                  </a:outerShdw>
                </a:effectLst>
              </a:rPr>
              <a:pPr algn="ctr"/>
              <a:t>3</a:t>
            </a:fld>
            <a:endParaRPr lang="ru-RU" sz="1800" b="1" dirty="0">
              <a:ln>
                <a:solidFill>
                  <a:schemeClr val="tx1"/>
                </a:solidFill>
              </a:ln>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28897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Выноска 1 (с границей) 22"/>
          <p:cNvSpPr/>
          <p:nvPr/>
        </p:nvSpPr>
        <p:spPr>
          <a:xfrm>
            <a:off x="6149205" y="3974601"/>
            <a:ext cx="2551872" cy="432048"/>
          </a:xfrm>
          <a:prstGeom prst="accentCallout1">
            <a:avLst>
              <a:gd name="adj1" fmla="val 12032"/>
              <a:gd name="adj2" fmla="val -2247"/>
              <a:gd name="adj3" fmla="val 169611"/>
              <a:gd name="adj4" fmla="val -89174"/>
            </a:avLst>
          </a:prstGeom>
          <a:solidFill>
            <a:schemeClr val="bg1"/>
          </a:solidFill>
          <a:ln>
            <a:solidFill>
              <a:srgbClr val="2A2D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C00000"/>
                </a:solidFill>
                <a:latin typeface="Impact" panose="020B0806030902050204" pitchFamily="34" charset="0"/>
              </a:rPr>
              <a:t>5 ОБЩЕВОЙСКОВАЯ АРМИЯ</a:t>
            </a:r>
            <a:endParaRPr lang="ru-RU" sz="1600" dirty="0">
              <a:solidFill>
                <a:srgbClr val="C00000"/>
              </a:solidFill>
              <a:latin typeface="Impact" panose="020B0806030902050204" pitchFamily="34" charset="0"/>
            </a:endParaRPr>
          </a:p>
        </p:txBody>
      </p:sp>
      <p:pic>
        <p:nvPicPr>
          <p:cNvPr id="61" name="Рисунок 6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84168" y="807137"/>
            <a:ext cx="2681947" cy="3008162"/>
          </a:xfrm>
          <a:prstGeom prst="rect">
            <a:avLst/>
          </a:prstGeom>
          <a:effectLst>
            <a:outerShdw blurRad="50800" dist="38100" dir="2700000" algn="tl" rotWithShape="0">
              <a:prstClr val="black">
                <a:alpha val="40000"/>
              </a:prstClr>
            </a:outerShdw>
          </a:effectLst>
        </p:spPr>
      </p:pic>
      <p:pic>
        <p:nvPicPr>
          <p:cNvPr id="60" name="Picture 2" descr="G:\Агитация видеоролики\мое\Карта-РФ.png"/>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rightnessContrast bright="10000"/>
                    </a14:imgEffect>
                  </a14:imgLayer>
                </a14:imgProps>
              </a:ext>
              <a:ext uri="{28A0092B-C50C-407E-A947-70E740481C1C}">
                <a14:useLocalDpi xmlns:a14="http://schemas.microsoft.com/office/drawing/2010/main" xmlns="" val="0"/>
              </a:ext>
            </a:extLst>
          </a:blip>
          <a:srcRect l="57690" t="9791" r="-1"/>
          <a:stretch/>
        </p:blipFill>
        <p:spPr bwMode="auto">
          <a:xfrm>
            <a:off x="179513" y="70848"/>
            <a:ext cx="6192688" cy="492715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Прямоугольник 11"/>
          <p:cNvSpPr/>
          <p:nvPr/>
        </p:nvSpPr>
        <p:spPr>
          <a:xfrm>
            <a:off x="179512" y="65873"/>
            <a:ext cx="8712967" cy="4946529"/>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smtClean="0">
              <a:solidFill>
                <a:srgbClr val="66AA85"/>
              </a:solidFill>
              <a:latin typeface="Arial Black" panose="020B0A04020102020204" pitchFamily="34" charset="0"/>
            </a:endParaRPr>
          </a:p>
        </p:txBody>
      </p:sp>
      <p:sp>
        <p:nvSpPr>
          <p:cNvPr id="31" name="Прямоугольник 30"/>
          <p:cNvSpPr/>
          <p:nvPr/>
        </p:nvSpPr>
        <p:spPr>
          <a:xfrm>
            <a:off x="126184" y="257769"/>
            <a:ext cx="8494364" cy="323777"/>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ctr"/>
            <a:r>
              <a:rPr lang="ru-RU" spc="300" dirty="0">
                <a:solidFill>
                  <a:schemeClr val="tx1"/>
                </a:solidFill>
                <a:latin typeface="Arial Black" panose="020B0A04020102020204" pitchFamily="34" charset="0"/>
              </a:rPr>
              <a:t>СОЦИАЛЬНЫЕ ГАРАНТИИ ВОЕННОСЛУЖАЩИХ ПО КОНТРАКТУ</a:t>
            </a:r>
          </a:p>
        </p:txBody>
      </p:sp>
      <p:sp>
        <p:nvSpPr>
          <p:cNvPr id="32" name="Прямоугольник с двумя усеченными противолежащими углами 31"/>
          <p:cNvSpPr/>
          <p:nvPr/>
        </p:nvSpPr>
        <p:spPr>
          <a:xfrm>
            <a:off x="8497414" y="65873"/>
            <a:ext cx="556829" cy="417645"/>
          </a:xfrm>
          <a:prstGeom prst="snip2DiagRect">
            <a:avLst>
              <a:gd name="adj1" fmla="val 0"/>
              <a:gd name="adj2" fmla="val 28081"/>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9F4273D-664F-47E8-999D-61EF835FA427}" type="slidenum">
              <a:rPr lang="ru-RU" sz="1800" b="1" smtClean="0">
                <a:ln>
                  <a:solidFill>
                    <a:schemeClr val="tx1"/>
                  </a:solidFill>
                </a:ln>
                <a:solidFill>
                  <a:schemeClr val="tx1"/>
                </a:solidFill>
                <a:effectLst>
                  <a:outerShdw blurRad="38100" dist="38100" dir="2700000" algn="tl">
                    <a:srgbClr val="000000">
                      <a:alpha val="43137"/>
                    </a:srgbClr>
                  </a:outerShdw>
                </a:effectLst>
              </a:rPr>
              <a:pPr algn="ctr"/>
              <a:t>4</a:t>
            </a:fld>
            <a:endParaRPr lang="ru-RU" sz="1800" b="1" dirty="0">
              <a:ln>
                <a:solidFill>
                  <a:schemeClr val="tx1"/>
                </a:solidFill>
              </a:ln>
              <a:solidFill>
                <a:schemeClr val="tx1"/>
              </a:solidFill>
              <a:effectLst>
                <a:outerShdw blurRad="38100" dist="38100" dir="2700000" algn="tl">
                  <a:srgbClr val="000000">
                    <a:alpha val="43137"/>
                  </a:srgbClr>
                </a:outerShdw>
              </a:effectLst>
            </a:endParaRPr>
          </a:p>
        </p:txBody>
      </p:sp>
      <p:pic>
        <p:nvPicPr>
          <p:cNvPr id="20" name="Рисунок 19"/>
          <p:cNvPicPr preferRelativeResize="0">
            <a:picLocks/>
          </p:cNvPicPr>
          <p:nvPr/>
        </p:nvPicPr>
        <p:blipFill rotWithShape="1">
          <a:blip r:embed="rId5" cstate="print">
            <a:extLst>
              <a:ext uri="{28A0092B-C50C-407E-A947-70E740481C1C}">
                <a14:useLocalDpi xmlns:a14="http://schemas.microsoft.com/office/drawing/2010/main" xmlns="" val="0"/>
              </a:ext>
            </a:extLst>
          </a:blip>
          <a:srcRect l="16537" t="-1176" r="6683" b="1176"/>
          <a:stretch/>
        </p:blipFill>
        <p:spPr>
          <a:xfrm>
            <a:off x="297825" y="831697"/>
            <a:ext cx="1080000" cy="9000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1" name="Прямоугольник 7"/>
          <p:cNvSpPr/>
          <p:nvPr/>
        </p:nvSpPr>
        <p:spPr>
          <a:xfrm>
            <a:off x="1476912" y="1012087"/>
            <a:ext cx="2681907" cy="539221"/>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ctr"/>
            <a:r>
              <a:rPr lang="ru-RU" b="1" dirty="0">
                <a:solidFill>
                  <a:prstClr val="black"/>
                </a:solidFill>
                <a:latin typeface="Arial" charset="0"/>
                <a:cs typeface="Arial" charset="0"/>
              </a:rPr>
              <a:t>Система страхования жизни и здоровья</a:t>
            </a:r>
          </a:p>
        </p:txBody>
      </p:sp>
      <p:sp>
        <p:nvSpPr>
          <p:cNvPr id="22" name="Прямоугольник 21"/>
          <p:cNvSpPr/>
          <p:nvPr/>
        </p:nvSpPr>
        <p:spPr>
          <a:xfrm>
            <a:off x="4239701" y="831697"/>
            <a:ext cx="4733660" cy="1462551"/>
          </a:xfrm>
          <a:prstGeom prst="rect">
            <a:avLst/>
          </a:prstGeom>
          <a:solidFill>
            <a:schemeClr val="bg1">
              <a:alpha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363538" algn="just"/>
            <a:r>
              <a:rPr lang="ru-RU" sz="1100" dirty="0" smtClean="0">
                <a:solidFill>
                  <a:schemeClr val="tx1"/>
                </a:solidFill>
              </a:rPr>
              <a:t>Военнослужащие </a:t>
            </a:r>
            <a:r>
              <a:rPr lang="ru-RU" sz="1100" dirty="0">
                <a:solidFill>
                  <a:schemeClr val="tx1"/>
                </a:solidFill>
              </a:rPr>
              <a:t>контрактной службы в соответствии с законодательством Российской Федерации застрахованы государством на весь период военной службы. </a:t>
            </a:r>
          </a:p>
          <a:p>
            <a:pPr indent="363538" algn="just"/>
            <a:r>
              <a:rPr lang="ru-RU" sz="1100" dirty="0" smtClean="0">
                <a:solidFill>
                  <a:schemeClr val="tx1"/>
                </a:solidFill>
              </a:rPr>
              <a:t>В </a:t>
            </a:r>
            <a:r>
              <a:rPr lang="ru-RU" sz="1100" dirty="0">
                <a:solidFill>
                  <a:schemeClr val="tx1"/>
                </a:solidFill>
              </a:rPr>
              <a:t>случае гибели (смерти) военнослужащих, наступившей при исполнении ими обязанностей военной службы, –       </a:t>
            </a:r>
            <a:br>
              <a:rPr lang="ru-RU" sz="1100" dirty="0">
                <a:solidFill>
                  <a:schemeClr val="tx1"/>
                </a:solidFill>
              </a:rPr>
            </a:br>
            <a:r>
              <a:rPr lang="ru-RU" sz="1100" dirty="0">
                <a:solidFill>
                  <a:schemeClr val="tx1"/>
                </a:solidFill>
              </a:rPr>
              <a:t>3 млн. рублей;</a:t>
            </a:r>
          </a:p>
          <a:p>
            <a:pPr indent="363538" algn="just"/>
            <a:r>
              <a:rPr lang="ru-RU" sz="1100" dirty="0" smtClean="0">
                <a:solidFill>
                  <a:schemeClr val="tx1"/>
                </a:solidFill>
              </a:rPr>
              <a:t>При </a:t>
            </a:r>
            <a:r>
              <a:rPr lang="ru-RU" sz="1100" dirty="0">
                <a:solidFill>
                  <a:schemeClr val="tx1"/>
                </a:solidFill>
              </a:rPr>
              <a:t>увольнении в связи с признанием не годным к военной службе вследствие военной травмы – 2 млн. рублей</a:t>
            </a:r>
          </a:p>
        </p:txBody>
      </p:sp>
      <p:sp>
        <p:nvSpPr>
          <p:cNvPr id="33" name="Прямоугольник 32"/>
          <p:cNvSpPr/>
          <p:nvPr/>
        </p:nvSpPr>
        <p:spPr>
          <a:xfrm>
            <a:off x="148834" y="2395617"/>
            <a:ext cx="8494364" cy="277611"/>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ctr"/>
            <a:r>
              <a:rPr lang="ru-RU" sz="1100" spc="300" dirty="0" smtClean="0">
                <a:solidFill>
                  <a:schemeClr val="tx1"/>
                </a:solidFill>
                <a:latin typeface="Arial Black" panose="020B0A04020102020204" pitchFamily="34" charset="0"/>
              </a:rPr>
              <a:t>ВЗАИМОСВЯЗЬ СОЦИАЛЬНЫХ ГАРАНТИЙ И ПРОФЕССИОНАЛЬНОГО РОСТА </a:t>
            </a:r>
            <a:endParaRPr lang="ru-RU" sz="1100" spc="300" dirty="0">
              <a:solidFill>
                <a:schemeClr val="tx1"/>
              </a:solidFill>
              <a:latin typeface="Arial Black" panose="020B0A04020102020204" pitchFamily="34" charset="0"/>
            </a:endParaRPr>
          </a:p>
        </p:txBody>
      </p:sp>
      <p:sp>
        <p:nvSpPr>
          <p:cNvPr id="5" name="Прямоугольник 4"/>
          <p:cNvSpPr/>
          <p:nvPr/>
        </p:nvSpPr>
        <p:spPr>
          <a:xfrm>
            <a:off x="152204" y="2724788"/>
            <a:ext cx="4680521" cy="24187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6" cstate="print"/>
          <a:stretch>
            <a:fillRect/>
          </a:stretch>
        </p:blipFill>
        <p:spPr>
          <a:xfrm>
            <a:off x="266496" y="2749322"/>
            <a:ext cx="4305503" cy="2295878"/>
          </a:xfrm>
          <a:prstGeom prst="rect">
            <a:avLst/>
          </a:prstGeom>
        </p:spPr>
      </p:pic>
      <p:pic>
        <p:nvPicPr>
          <p:cNvPr id="117" name="Рисунок 1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5400000">
            <a:off x="6964495" y="2988649"/>
            <a:ext cx="2504345" cy="1878259"/>
          </a:xfrm>
          <a:prstGeom prst="rect">
            <a:avLst/>
          </a:prstGeom>
          <a:ln>
            <a:noFill/>
          </a:ln>
          <a:effectLst>
            <a:softEdge rad="112500"/>
          </a:effectLst>
        </p:spPr>
      </p:pic>
      <p:sp>
        <p:nvSpPr>
          <p:cNvPr id="118" name="Объект 2"/>
          <p:cNvSpPr txBox="1">
            <a:spLocks/>
          </p:cNvSpPr>
          <p:nvPr/>
        </p:nvSpPr>
        <p:spPr>
          <a:xfrm>
            <a:off x="4881275" y="2717709"/>
            <a:ext cx="2421751" cy="2359305"/>
          </a:xfrm>
          <a:prstGeom prst="rect">
            <a:avLst/>
          </a:prstGeom>
          <a:solidFill>
            <a:schemeClr val="bg1">
              <a:alpha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vl1pPr indent="363538" algn="just">
              <a:defRPr sz="11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indent="174625"/>
            <a:r>
              <a:rPr lang="ru-RU" sz="1400" dirty="0">
                <a:solidFill>
                  <a:schemeClr val="accent1">
                    <a:lumMod val="75000"/>
                  </a:schemeClr>
                </a:solidFill>
                <a:latin typeface="Impact" panose="020B0806030902050204" pitchFamily="34" charset="0"/>
              </a:rPr>
              <a:t>«Не слушай никого, кто скажет, будто ты чего-то не можешь. Если есть мечта, оберегай её. Люди, которые чего-то не могут, будут уверять, что и у тебя не выйдет. Поставил цель — добейся. И точка. </a:t>
            </a:r>
          </a:p>
          <a:p>
            <a:pPr indent="174625"/>
            <a:r>
              <a:rPr lang="ru-RU" sz="1400" dirty="0">
                <a:solidFill>
                  <a:schemeClr val="accent1">
                    <a:lumMod val="75000"/>
                  </a:schemeClr>
                </a:solidFill>
                <a:latin typeface="Impact" panose="020B0806030902050204" pitchFamily="34" charset="0"/>
              </a:rPr>
              <a:t>Следуй за </a:t>
            </a:r>
            <a:r>
              <a:rPr lang="ru-RU" sz="1400" dirty="0" smtClean="0">
                <a:solidFill>
                  <a:schemeClr val="accent1">
                    <a:lumMod val="75000"/>
                  </a:schemeClr>
                </a:solidFill>
                <a:latin typeface="Impact" panose="020B0806030902050204" pitchFamily="34" charset="0"/>
              </a:rPr>
              <a:t>своей мечтой!»</a:t>
            </a:r>
            <a:endParaRPr lang="ru-RU" sz="1400" dirty="0">
              <a:solidFill>
                <a:schemeClr val="accent1">
                  <a:lumMod val="75000"/>
                </a:schemeClr>
              </a:solidFill>
              <a:latin typeface="Impact" panose="020B0806030902050204" pitchFamily="34" charset="0"/>
            </a:endParaRPr>
          </a:p>
        </p:txBody>
      </p:sp>
    </p:spTree>
    <p:extLst>
      <p:ext uri="{BB962C8B-B14F-4D97-AF65-F5344CB8AC3E}">
        <p14:creationId xmlns:p14="http://schemas.microsoft.com/office/powerpoint/2010/main" xmlns="" val="3428285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Выноска 1 (с границей) 22"/>
          <p:cNvSpPr/>
          <p:nvPr/>
        </p:nvSpPr>
        <p:spPr>
          <a:xfrm>
            <a:off x="6149205" y="3974601"/>
            <a:ext cx="2551872" cy="432048"/>
          </a:xfrm>
          <a:prstGeom prst="accentCallout1">
            <a:avLst>
              <a:gd name="adj1" fmla="val 12032"/>
              <a:gd name="adj2" fmla="val -2247"/>
              <a:gd name="adj3" fmla="val 169611"/>
              <a:gd name="adj4" fmla="val -89174"/>
            </a:avLst>
          </a:prstGeom>
          <a:solidFill>
            <a:schemeClr val="bg1"/>
          </a:solidFill>
          <a:ln>
            <a:solidFill>
              <a:srgbClr val="2A2D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C00000"/>
                </a:solidFill>
                <a:latin typeface="Impact" panose="020B0806030902050204" pitchFamily="34" charset="0"/>
              </a:rPr>
              <a:t>5 ОБЩЕВОЙСКОВАЯ АРМИЯ</a:t>
            </a:r>
            <a:endParaRPr lang="ru-RU" sz="1600" dirty="0">
              <a:solidFill>
                <a:srgbClr val="C00000"/>
              </a:solidFill>
              <a:latin typeface="Impact" panose="020B0806030902050204" pitchFamily="34" charset="0"/>
            </a:endParaRPr>
          </a:p>
        </p:txBody>
      </p:sp>
      <p:pic>
        <p:nvPicPr>
          <p:cNvPr id="61" name="Рисунок 6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84168" y="807137"/>
            <a:ext cx="2681947" cy="3008162"/>
          </a:xfrm>
          <a:prstGeom prst="rect">
            <a:avLst/>
          </a:prstGeom>
          <a:effectLst>
            <a:outerShdw blurRad="50800" dist="38100" dir="2700000" algn="tl" rotWithShape="0">
              <a:prstClr val="black">
                <a:alpha val="40000"/>
              </a:prstClr>
            </a:outerShdw>
          </a:effectLst>
        </p:spPr>
      </p:pic>
      <p:pic>
        <p:nvPicPr>
          <p:cNvPr id="60" name="Picture 2" descr="G:\Агитация видеоролики\мое\Карта-РФ.png"/>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rightnessContrast bright="10000"/>
                    </a14:imgEffect>
                  </a14:imgLayer>
                </a14:imgProps>
              </a:ext>
              <a:ext uri="{28A0092B-C50C-407E-A947-70E740481C1C}">
                <a14:useLocalDpi xmlns:a14="http://schemas.microsoft.com/office/drawing/2010/main" xmlns="" val="0"/>
              </a:ext>
            </a:extLst>
          </a:blip>
          <a:srcRect l="57690" t="9791" r="-1"/>
          <a:stretch/>
        </p:blipFill>
        <p:spPr bwMode="auto">
          <a:xfrm>
            <a:off x="179513" y="70848"/>
            <a:ext cx="6192688" cy="492715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Прямоугольник 11"/>
          <p:cNvSpPr/>
          <p:nvPr/>
        </p:nvSpPr>
        <p:spPr>
          <a:xfrm>
            <a:off x="179512" y="65873"/>
            <a:ext cx="8712967" cy="4946529"/>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smtClean="0">
              <a:solidFill>
                <a:srgbClr val="66AA85"/>
              </a:solidFill>
              <a:latin typeface="Arial Black" panose="020B0A04020102020204" pitchFamily="34" charset="0"/>
            </a:endParaRPr>
          </a:p>
        </p:txBody>
      </p:sp>
      <p:sp>
        <p:nvSpPr>
          <p:cNvPr id="31" name="Прямоугольник 30"/>
          <p:cNvSpPr/>
          <p:nvPr/>
        </p:nvSpPr>
        <p:spPr>
          <a:xfrm>
            <a:off x="126184" y="257769"/>
            <a:ext cx="8494364" cy="323777"/>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ctr"/>
            <a:r>
              <a:rPr lang="ru-RU" spc="300" dirty="0" smtClean="0">
                <a:solidFill>
                  <a:schemeClr val="tx1"/>
                </a:solidFill>
                <a:latin typeface="Arial Black" panose="020B0A04020102020204" pitchFamily="34" charset="0"/>
              </a:rPr>
              <a:t>РАЗМЕРЫ ОКЛАДОВ ПО ТИПОВЫМ ВОИНСКИМ ДОЛЖНОСТЯМ</a:t>
            </a:r>
            <a:endParaRPr lang="ru-RU" spc="300" dirty="0">
              <a:solidFill>
                <a:schemeClr val="tx1"/>
              </a:solidFill>
              <a:latin typeface="Arial Black" panose="020B0A04020102020204" pitchFamily="34" charset="0"/>
            </a:endParaRPr>
          </a:p>
        </p:txBody>
      </p:sp>
      <p:sp>
        <p:nvSpPr>
          <p:cNvPr id="32" name="Прямоугольник с двумя усеченными противолежащими углами 31"/>
          <p:cNvSpPr/>
          <p:nvPr/>
        </p:nvSpPr>
        <p:spPr>
          <a:xfrm>
            <a:off x="8497414" y="65873"/>
            <a:ext cx="556829" cy="417645"/>
          </a:xfrm>
          <a:prstGeom prst="snip2DiagRect">
            <a:avLst>
              <a:gd name="adj1" fmla="val 0"/>
              <a:gd name="adj2" fmla="val 28081"/>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9F4273D-664F-47E8-999D-61EF835FA427}" type="slidenum">
              <a:rPr lang="ru-RU" sz="1800" b="1" smtClean="0">
                <a:ln>
                  <a:solidFill>
                    <a:schemeClr val="tx1"/>
                  </a:solidFill>
                </a:ln>
                <a:solidFill>
                  <a:schemeClr val="tx1"/>
                </a:solidFill>
                <a:effectLst>
                  <a:outerShdw blurRad="38100" dist="38100" dir="2700000" algn="tl">
                    <a:srgbClr val="000000">
                      <a:alpha val="43137"/>
                    </a:srgbClr>
                  </a:outerShdw>
                </a:effectLst>
              </a:rPr>
              <a:pPr algn="ctr"/>
              <a:t>5</a:t>
            </a:fld>
            <a:endParaRPr lang="ru-RU" sz="1800" b="1" dirty="0">
              <a:ln>
                <a:solidFill>
                  <a:schemeClr val="tx1"/>
                </a:solidFill>
              </a:ln>
              <a:solidFill>
                <a:schemeClr val="tx1"/>
              </a:solidFill>
              <a:effectLst>
                <a:outerShdw blurRad="38100" dist="38100" dir="2700000" algn="tl">
                  <a:srgbClr val="000000">
                    <a:alpha val="43137"/>
                  </a:srgbClr>
                </a:outerShdw>
              </a:effectLst>
            </a:endParaRPr>
          </a:p>
        </p:txBody>
      </p:sp>
      <p:sp>
        <p:nvSpPr>
          <p:cNvPr id="4" name="Прямоугольник 3"/>
          <p:cNvSpPr/>
          <p:nvPr/>
        </p:nvSpPr>
        <p:spPr>
          <a:xfrm>
            <a:off x="126184" y="684336"/>
            <a:ext cx="8955705" cy="4229532"/>
          </a:xfrm>
          <a:prstGeom prst="rect">
            <a:avLst/>
          </a:prstGeom>
          <a:solidFill>
            <a:schemeClr val="bg1">
              <a:lumMod val="75000"/>
              <a:alpha val="46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6" name="Таблица 15"/>
          <p:cNvGraphicFramePr>
            <a:graphicFrameLocks noGrp="1"/>
          </p:cNvGraphicFramePr>
          <p:nvPr>
            <p:extLst>
              <p:ext uri="{D42A27DB-BD31-4B8C-83A1-F6EECF244321}">
                <p14:modId xmlns:p14="http://schemas.microsoft.com/office/powerpoint/2010/main" xmlns="" val="2627278972"/>
              </p:ext>
            </p:extLst>
          </p:nvPr>
        </p:nvGraphicFramePr>
        <p:xfrm>
          <a:off x="219971" y="833455"/>
          <a:ext cx="4640061" cy="3946241"/>
        </p:xfrm>
        <a:graphic>
          <a:graphicData uri="http://schemas.openxmlformats.org/drawingml/2006/table">
            <a:tbl>
              <a:tblPr>
                <a:tableStyleId>{5C22544A-7EE6-4342-B048-85BDC9FD1C3A}</a:tableStyleId>
              </a:tblPr>
              <a:tblGrid>
                <a:gridCol w="440832"/>
                <a:gridCol w="307980"/>
                <a:gridCol w="255780"/>
                <a:gridCol w="292320"/>
                <a:gridCol w="255780"/>
                <a:gridCol w="255780"/>
                <a:gridCol w="563759"/>
                <a:gridCol w="568979"/>
                <a:gridCol w="328860"/>
                <a:gridCol w="365399"/>
                <a:gridCol w="1004592"/>
              </a:tblGrid>
              <a:tr h="650459">
                <a:tc rowSpan="2">
                  <a:txBody>
                    <a:bodyPr/>
                    <a:lstStyle/>
                    <a:p>
                      <a:pPr algn="ctr" fontAlgn="ctr"/>
                      <a:r>
                        <a:rPr lang="ru-RU" sz="700" u="none" strike="noStrike" dirty="0">
                          <a:effectLst/>
                          <a:latin typeface="Times New Roman" pitchFamily="18" charset="0"/>
                          <a:cs typeface="Times New Roman" pitchFamily="18" charset="0"/>
                        </a:rPr>
                        <a:t>тарифный разряд, оклад по воинской должности </a:t>
                      </a:r>
                      <a:r>
                        <a:rPr lang="ru-RU" sz="700" b="1" u="none" strike="noStrike" dirty="0">
                          <a:effectLst/>
                          <a:latin typeface="Times New Roman" pitchFamily="18" charset="0"/>
                          <a:cs typeface="Times New Roman" pitchFamily="18" charset="0"/>
                        </a:rPr>
                        <a:t>(ОВД)</a:t>
                      </a:r>
                      <a:endParaRPr lang="ru-RU" sz="700" b="1" i="0" u="none" strike="noStrike" dirty="0">
                        <a:solidFill>
                          <a:srgbClr val="000000"/>
                        </a:solidFill>
                        <a:effectLst/>
                        <a:latin typeface="Times New Roman" pitchFamily="18" charset="0"/>
                        <a:cs typeface="Times New Roman" pitchFamily="18" charset="0"/>
                      </a:endParaRPr>
                    </a:p>
                  </a:txBody>
                  <a:tcPr marL="3272" marR="3272" marT="327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rowSpan="2">
                  <a:txBody>
                    <a:bodyPr/>
                    <a:lstStyle/>
                    <a:p>
                      <a:pPr algn="ctr" fontAlgn="ctr"/>
                      <a:r>
                        <a:rPr lang="ru-RU" sz="700" u="none" strike="noStrike" dirty="0">
                          <a:effectLst/>
                          <a:latin typeface="Times New Roman" pitchFamily="18" charset="0"/>
                          <a:cs typeface="Times New Roman" pitchFamily="18" charset="0"/>
                        </a:rPr>
                        <a:t>воинское звание, оклад по воинскому званию </a:t>
                      </a:r>
                      <a:r>
                        <a:rPr lang="ru-RU" sz="700" b="1" u="none" strike="noStrike" dirty="0">
                          <a:effectLst/>
                          <a:latin typeface="Times New Roman" pitchFamily="18" charset="0"/>
                          <a:cs typeface="Times New Roman" pitchFamily="18" charset="0"/>
                        </a:rPr>
                        <a:t>(ОВЗ)</a:t>
                      </a:r>
                      <a:endParaRPr lang="ru-RU" sz="700" b="1" i="0" u="none" strike="noStrike" dirty="0">
                        <a:solidFill>
                          <a:srgbClr val="000000"/>
                        </a:solidFill>
                        <a:effectLst/>
                        <a:latin typeface="Times New Roman" pitchFamily="18" charset="0"/>
                        <a:cs typeface="Times New Roman" pitchFamily="18" charset="0"/>
                      </a:endParaRPr>
                    </a:p>
                  </a:txBody>
                  <a:tcPr marL="3272" marR="3272" marT="327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4">
                  <a:txBody>
                    <a:bodyPr/>
                    <a:lstStyle/>
                    <a:p>
                      <a:pPr algn="ctr" fontAlgn="ctr"/>
                      <a:r>
                        <a:rPr lang="ru-RU" sz="700" u="none" strike="noStrike" dirty="0">
                          <a:effectLst/>
                          <a:latin typeface="Times New Roman" pitchFamily="18" charset="0"/>
                          <a:cs typeface="Times New Roman" pitchFamily="18" charset="0"/>
                        </a:rPr>
                        <a:t>Ежемесячная надбавка за выслугу лет (ПНВЛ)</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ru-RU" sz="700" u="none" strike="noStrike" dirty="0">
                          <a:effectLst/>
                          <a:latin typeface="Times New Roman" pitchFamily="18" charset="0"/>
                          <a:cs typeface="Times New Roman" pitchFamily="18" charset="0"/>
                        </a:rPr>
                        <a:t>Ежемесячная надбавка за классную квалификацию (</a:t>
                      </a:r>
                      <a:r>
                        <a:rPr lang="ru-RU" sz="700" u="none" strike="noStrike" dirty="0" err="1">
                          <a:effectLst/>
                          <a:latin typeface="Times New Roman" pitchFamily="18" charset="0"/>
                          <a:cs typeface="Times New Roman" pitchFamily="18" charset="0"/>
                        </a:rPr>
                        <a:t>ЕНзаКК</a:t>
                      </a:r>
                      <a:r>
                        <a:rPr lang="ru-RU" sz="700" u="none" strike="noStrike" dirty="0" smtClean="0">
                          <a:effectLst/>
                          <a:latin typeface="Times New Roman" pitchFamily="18" charset="0"/>
                          <a:cs typeface="Times New Roman" pitchFamily="18" charset="0"/>
                        </a:rPr>
                        <a:t>)</a:t>
                      </a:r>
                    </a:p>
                    <a:p>
                      <a:pPr algn="ctr" fontAlgn="ctr"/>
                      <a:r>
                        <a:rPr lang="ru-RU" sz="700" u="none" strike="noStrike" dirty="0" smtClean="0">
                          <a:effectLst/>
                          <a:latin typeface="Times New Roman" pitchFamily="18" charset="0"/>
                          <a:cs typeface="Times New Roman" pitchFamily="18" charset="0"/>
                        </a:rPr>
                        <a:t> </a:t>
                      </a:r>
                      <a:r>
                        <a:rPr lang="ru-RU" sz="700" u="none" strike="noStrike" dirty="0">
                          <a:effectLst/>
                          <a:latin typeface="Times New Roman" pitchFamily="18" charset="0"/>
                          <a:cs typeface="Times New Roman" pitchFamily="18" charset="0"/>
                        </a:rPr>
                        <a:t>3 класс </a:t>
                      </a:r>
                      <a:r>
                        <a:rPr lang="ru-RU" sz="700" b="1" u="none" strike="noStrike" dirty="0">
                          <a:effectLst/>
                          <a:latin typeface="Times New Roman" pitchFamily="18" charset="0"/>
                          <a:cs typeface="Times New Roman" pitchFamily="18" charset="0"/>
                        </a:rPr>
                        <a:t>5%</a:t>
                      </a:r>
                      <a:r>
                        <a:rPr lang="ru-RU" sz="700" u="none" strike="noStrike" dirty="0">
                          <a:effectLst/>
                          <a:latin typeface="Times New Roman" pitchFamily="18" charset="0"/>
                          <a:cs typeface="Times New Roman" pitchFamily="18" charset="0"/>
                        </a:rPr>
                        <a:t> </a:t>
                      </a:r>
                      <a:endParaRPr lang="ru-RU" sz="700" u="none" strike="noStrike" dirty="0" smtClean="0">
                        <a:effectLst/>
                        <a:latin typeface="Times New Roman" pitchFamily="18" charset="0"/>
                        <a:cs typeface="Times New Roman" pitchFamily="18" charset="0"/>
                      </a:endParaRPr>
                    </a:p>
                    <a:p>
                      <a:pPr algn="ctr" fontAlgn="ctr"/>
                      <a:r>
                        <a:rPr lang="ru-RU" sz="700" u="none" strike="noStrike" dirty="0" smtClean="0">
                          <a:effectLst/>
                          <a:latin typeface="Times New Roman" pitchFamily="18" charset="0"/>
                          <a:cs typeface="Times New Roman" pitchFamily="18" charset="0"/>
                        </a:rPr>
                        <a:t>2 </a:t>
                      </a:r>
                      <a:r>
                        <a:rPr lang="ru-RU" sz="700" u="none" strike="noStrike" dirty="0">
                          <a:effectLst/>
                          <a:latin typeface="Times New Roman" pitchFamily="18" charset="0"/>
                          <a:cs typeface="Times New Roman" pitchFamily="18" charset="0"/>
                        </a:rPr>
                        <a:t>класс </a:t>
                      </a:r>
                      <a:r>
                        <a:rPr lang="ru-RU" sz="700" b="1" u="none" strike="noStrike" dirty="0">
                          <a:effectLst/>
                          <a:latin typeface="Times New Roman" pitchFamily="18" charset="0"/>
                          <a:cs typeface="Times New Roman" pitchFamily="18" charset="0"/>
                        </a:rPr>
                        <a:t>10%</a:t>
                      </a:r>
                      <a:r>
                        <a:rPr lang="ru-RU" sz="700" u="none" strike="noStrike" dirty="0">
                          <a:effectLst/>
                          <a:latin typeface="Times New Roman" pitchFamily="18" charset="0"/>
                          <a:cs typeface="Times New Roman" pitchFamily="18" charset="0"/>
                        </a:rPr>
                        <a:t> </a:t>
                      </a:r>
                      <a:endParaRPr lang="ru-RU" sz="700" u="none" strike="noStrike" dirty="0" smtClean="0">
                        <a:effectLst/>
                        <a:latin typeface="Times New Roman" pitchFamily="18" charset="0"/>
                        <a:cs typeface="Times New Roman" pitchFamily="18" charset="0"/>
                      </a:endParaRPr>
                    </a:p>
                    <a:p>
                      <a:pPr algn="ctr" fontAlgn="ctr"/>
                      <a:r>
                        <a:rPr lang="ru-RU" sz="700" u="none" strike="noStrike" dirty="0" smtClean="0">
                          <a:effectLst/>
                          <a:latin typeface="Times New Roman" pitchFamily="18" charset="0"/>
                          <a:cs typeface="Times New Roman" pitchFamily="18" charset="0"/>
                        </a:rPr>
                        <a:t>1 </a:t>
                      </a:r>
                      <a:r>
                        <a:rPr lang="ru-RU" sz="700" u="none" strike="noStrike" dirty="0">
                          <a:effectLst/>
                          <a:latin typeface="Times New Roman" pitchFamily="18" charset="0"/>
                          <a:cs typeface="Times New Roman" pitchFamily="18" charset="0"/>
                        </a:rPr>
                        <a:t>класс </a:t>
                      </a:r>
                      <a:r>
                        <a:rPr lang="ru-RU" sz="700" b="1" u="none" strike="noStrike" dirty="0">
                          <a:effectLst/>
                          <a:latin typeface="Times New Roman" pitchFamily="18" charset="0"/>
                          <a:cs typeface="Times New Roman" pitchFamily="18" charset="0"/>
                        </a:rPr>
                        <a:t>20</a:t>
                      </a:r>
                      <a:r>
                        <a:rPr lang="ru-RU" sz="700" u="none" strike="noStrike" dirty="0">
                          <a:effectLst/>
                          <a:latin typeface="Times New Roman" pitchFamily="18" charset="0"/>
                          <a:cs typeface="Times New Roman" pitchFamily="18" charset="0"/>
                        </a:rPr>
                        <a:t>% мастер </a:t>
                      </a:r>
                      <a:r>
                        <a:rPr lang="ru-RU" sz="700" b="1" u="none" strike="noStrike" dirty="0">
                          <a:effectLst/>
                          <a:latin typeface="Times New Roman" pitchFamily="18" charset="0"/>
                          <a:cs typeface="Times New Roman" pitchFamily="18" charset="0"/>
                        </a:rPr>
                        <a:t>30</a:t>
                      </a:r>
                      <a:r>
                        <a:rPr lang="ru-RU" sz="700" u="none" strike="noStrike" dirty="0">
                          <a:effectLst/>
                          <a:latin typeface="Times New Roman" pitchFamily="18" charset="0"/>
                          <a:cs typeface="Times New Roman" pitchFamily="18" charset="0"/>
                        </a:rPr>
                        <a:t>%</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rowSpan="2">
                  <a:txBody>
                    <a:bodyPr/>
                    <a:lstStyle/>
                    <a:p>
                      <a:pPr algn="ctr" fontAlgn="ctr"/>
                      <a:r>
                        <a:rPr lang="ru-RU" sz="700" u="none" strike="noStrike" dirty="0">
                          <a:effectLst/>
                          <a:latin typeface="Times New Roman" pitchFamily="18" charset="0"/>
                          <a:cs typeface="Times New Roman" pitchFamily="18" charset="0"/>
                        </a:rPr>
                        <a:t>Ежемесячная надбавка за работу со сведениями, составляющими </a:t>
                      </a:r>
                      <a:r>
                        <a:rPr lang="ru-RU" sz="700" u="none" strike="noStrike" dirty="0" err="1">
                          <a:effectLst/>
                          <a:latin typeface="Times New Roman" pitchFamily="18" charset="0"/>
                          <a:cs typeface="Times New Roman" pitchFamily="18" charset="0"/>
                        </a:rPr>
                        <a:t>гостайну</a:t>
                      </a:r>
                      <a:r>
                        <a:rPr lang="ru-RU" sz="700" u="none" strike="noStrike" dirty="0">
                          <a:effectLst/>
                          <a:latin typeface="Times New Roman" pitchFamily="18" charset="0"/>
                          <a:cs typeface="Times New Roman" pitchFamily="18" charset="0"/>
                        </a:rPr>
                        <a:t> (</a:t>
                      </a:r>
                      <a:r>
                        <a:rPr lang="ru-RU" sz="700" u="none" strike="noStrike" dirty="0" err="1">
                          <a:effectLst/>
                          <a:latin typeface="Times New Roman" pitchFamily="18" charset="0"/>
                          <a:cs typeface="Times New Roman" pitchFamily="18" charset="0"/>
                        </a:rPr>
                        <a:t>ЕНзаРССГТ</a:t>
                      </a:r>
                      <a:r>
                        <a:rPr lang="ru-RU" sz="700" u="none" strike="noStrike" dirty="0">
                          <a:effectLst/>
                          <a:latin typeface="Times New Roman" pitchFamily="18" charset="0"/>
                          <a:cs typeface="Times New Roman" pitchFamily="18" charset="0"/>
                        </a:rPr>
                        <a:t>) </a:t>
                      </a:r>
                      <a:r>
                        <a:rPr lang="ru-RU" sz="700" u="none" strike="noStrike" dirty="0" smtClean="0">
                          <a:effectLst/>
                          <a:latin typeface="Times New Roman" pitchFamily="18" charset="0"/>
                          <a:cs typeface="Times New Roman" pitchFamily="18" charset="0"/>
                        </a:rPr>
                        <a:t>секретно</a:t>
                      </a:r>
                    </a:p>
                    <a:p>
                      <a:pPr algn="ctr" fontAlgn="ctr"/>
                      <a:r>
                        <a:rPr lang="ru-RU" sz="700" u="none" strike="noStrike" dirty="0" smtClean="0">
                          <a:effectLst/>
                          <a:latin typeface="Times New Roman" pitchFamily="18" charset="0"/>
                          <a:cs typeface="Times New Roman" pitchFamily="18" charset="0"/>
                        </a:rPr>
                        <a:t>- </a:t>
                      </a:r>
                      <a:r>
                        <a:rPr lang="ru-RU" sz="700" b="1" u="none" strike="noStrike" dirty="0" smtClean="0">
                          <a:effectLst/>
                          <a:latin typeface="Times New Roman" pitchFamily="18" charset="0"/>
                          <a:cs typeface="Times New Roman" pitchFamily="18" charset="0"/>
                        </a:rPr>
                        <a:t>10</a:t>
                      </a:r>
                      <a:r>
                        <a:rPr lang="ru-RU" sz="700" u="none" strike="noStrike" dirty="0">
                          <a:effectLst/>
                          <a:latin typeface="Times New Roman" pitchFamily="18" charset="0"/>
                          <a:cs typeface="Times New Roman" pitchFamily="18" charset="0"/>
                        </a:rPr>
                        <a:t>% </a:t>
                      </a:r>
                      <a:r>
                        <a:rPr lang="ru-RU" sz="700" u="none" strike="noStrike" dirty="0" err="1" smtClean="0">
                          <a:effectLst/>
                          <a:latin typeface="Times New Roman" pitchFamily="18" charset="0"/>
                          <a:cs typeface="Times New Roman" pitchFamily="18" charset="0"/>
                        </a:rPr>
                        <a:t>совсекретно</a:t>
                      </a:r>
                      <a:endParaRPr lang="ru-RU" sz="700" u="none" strike="noStrike" dirty="0" smtClean="0">
                        <a:effectLst/>
                        <a:latin typeface="Times New Roman" pitchFamily="18" charset="0"/>
                        <a:cs typeface="Times New Roman" pitchFamily="18" charset="0"/>
                      </a:endParaRPr>
                    </a:p>
                    <a:p>
                      <a:pPr algn="ctr" fontAlgn="ctr"/>
                      <a:r>
                        <a:rPr lang="ru-RU" sz="700" u="none" strike="noStrike" dirty="0" smtClean="0">
                          <a:effectLst/>
                          <a:latin typeface="Times New Roman" pitchFamily="18" charset="0"/>
                          <a:cs typeface="Times New Roman" pitchFamily="18" charset="0"/>
                        </a:rPr>
                        <a:t> </a:t>
                      </a:r>
                      <a:r>
                        <a:rPr lang="ru-RU" sz="700" u="none" strike="noStrike" dirty="0">
                          <a:effectLst/>
                          <a:latin typeface="Times New Roman" pitchFamily="18" charset="0"/>
                          <a:cs typeface="Times New Roman" pitchFamily="18" charset="0"/>
                        </a:rPr>
                        <a:t>- </a:t>
                      </a:r>
                      <a:r>
                        <a:rPr lang="ru-RU" sz="700" b="1" u="none" strike="noStrike" dirty="0">
                          <a:effectLst/>
                          <a:latin typeface="Times New Roman" pitchFamily="18" charset="0"/>
                          <a:cs typeface="Times New Roman" pitchFamily="18" charset="0"/>
                        </a:rPr>
                        <a:t>20</a:t>
                      </a:r>
                      <a:r>
                        <a:rPr lang="ru-RU" sz="700" u="none" strike="noStrike" dirty="0">
                          <a:effectLst/>
                          <a:latin typeface="Times New Roman" pitchFamily="18" charset="0"/>
                          <a:cs typeface="Times New Roman" pitchFamily="18" charset="0"/>
                        </a:rPr>
                        <a:t>% </a:t>
                      </a:r>
                      <a:endParaRPr lang="ru-RU" sz="700" u="none" strike="noStrike" dirty="0" smtClean="0">
                        <a:effectLst/>
                        <a:latin typeface="Times New Roman" pitchFamily="18" charset="0"/>
                        <a:cs typeface="Times New Roman" pitchFamily="18" charset="0"/>
                      </a:endParaRPr>
                    </a:p>
                    <a:p>
                      <a:pPr algn="ctr" fontAlgn="ctr"/>
                      <a:r>
                        <a:rPr lang="ru-RU" sz="700" u="none" strike="noStrike" dirty="0" smtClean="0">
                          <a:effectLst/>
                          <a:latin typeface="Times New Roman" pitchFamily="18" charset="0"/>
                          <a:cs typeface="Times New Roman" pitchFamily="18" charset="0"/>
                        </a:rPr>
                        <a:t>особой важности</a:t>
                      </a:r>
                    </a:p>
                    <a:p>
                      <a:pPr algn="ctr" fontAlgn="ctr"/>
                      <a:r>
                        <a:rPr lang="ru-RU" sz="700" u="none" strike="noStrike" dirty="0" smtClean="0">
                          <a:effectLst/>
                          <a:latin typeface="Times New Roman" pitchFamily="18" charset="0"/>
                          <a:cs typeface="Times New Roman" pitchFamily="18" charset="0"/>
                        </a:rPr>
                        <a:t> </a:t>
                      </a:r>
                      <a:r>
                        <a:rPr lang="ru-RU" sz="700" u="none" strike="noStrike" dirty="0">
                          <a:effectLst/>
                          <a:latin typeface="Times New Roman" pitchFamily="18" charset="0"/>
                          <a:cs typeface="Times New Roman" pitchFamily="18" charset="0"/>
                        </a:rPr>
                        <a:t>- </a:t>
                      </a:r>
                      <a:r>
                        <a:rPr lang="ru-RU" sz="700" b="1" u="none" strike="noStrike" dirty="0">
                          <a:effectLst/>
                          <a:latin typeface="Times New Roman" pitchFamily="18" charset="0"/>
                          <a:cs typeface="Times New Roman" pitchFamily="18" charset="0"/>
                        </a:rPr>
                        <a:t>25</a:t>
                      </a:r>
                      <a:r>
                        <a:rPr lang="ru-RU" sz="700" u="none" strike="noStrike" dirty="0">
                          <a:effectLst/>
                          <a:latin typeface="Times New Roman" pitchFamily="18" charset="0"/>
                          <a:cs typeface="Times New Roman" pitchFamily="18" charset="0"/>
                        </a:rPr>
                        <a:t>%</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2">
                  <a:txBody>
                    <a:bodyPr/>
                    <a:lstStyle/>
                    <a:p>
                      <a:pPr algn="ctr" fontAlgn="ctr"/>
                      <a:r>
                        <a:rPr lang="ru-RU" sz="700" u="none" strike="noStrike" dirty="0" smtClean="0">
                          <a:effectLst/>
                          <a:latin typeface="Times New Roman" pitchFamily="18" charset="0"/>
                          <a:cs typeface="Times New Roman" pitchFamily="18" charset="0"/>
                        </a:rPr>
                        <a:t>Ежемесячная </a:t>
                      </a:r>
                      <a:r>
                        <a:rPr lang="ru-RU" sz="700" u="none" strike="noStrike" dirty="0">
                          <a:effectLst/>
                          <a:latin typeface="Times New Roman" pitchFamily="18" charset="0"/>
                          <a:cs typeface="Times New Roman" pitchFamily="18" charset="0"/>
                        </a:rPr>
                        <a:t>надбавка за особые условия службы (НОУС)</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ru-RU"/>
                    </a:p>
                  </a:txBody>
                  <a:tcPr/>
                </a:tc>
                <a:tc rowSpan="2">
                  <a:txBody>
                    <a:bodyPr/>
                    <a:lstStyle/>
                    <a:p>
                      <a:pPr algn="ctr" fontAlgn="ctr"/>
                      <a:r>
                        <a:rPr lang="ru-RU" sz="700" u="none" strike="noStrike" dirty="0">
                          <a:effectLst/>
                          <a:latin typeface="Times New Roman" pitchFamily="18" charset="0"/>
                          <a:cs typeface="Times New Roman" pitchFamily="18" charset="0"/>
                        </a:rPr>
                        <a:t>*Процентная надбавка за военную службу в районах Крайнего севера и </a:t>
                      </a:r>
                      <a:r>
                        <a:rPr lang="ru-RU" sz="700" u="none" strike="noStrike" dirty="0" err="1">
                          <a:effectLst/>
                          <a:latin typeface="Times New Roman" pitchFamily="18" charset="0"/>
                          <a:cs typeface="Times New Roman" pitchFamily="18" charset="0"/>
                        </a:rPr>
                        <a:t>приравненых</a:t>
                      </a:r>
                      <a:r>
                        <a:rPr lang="ru-RU" sz="700" u="none" strike="noStrike" dirty="0">
                          <a:effectLst/>
                          <a:latin typeface="Times New Roman" pitchFamily="18" charset="0"/>
                          <a:cs typeface="Times New Roman" pitchFamily="18" charset="0"/>
                        </a:rPr>
                        <a:t> к ним местностях </a:t>
                      </a:r>
                      <a:endParaRPr lang="ru-RU" sz="700" u="none" strike="noStrike" dirty="0" smtClean="0">
                        <a:effectLst/>
                        <a:latin typeface="Times New Roman" pitchFamily="18" charset="0"/>
                        <a:cs typeface="Times New Roman" pitchFamily="18" charset="0"/>
                      </a:endParaRPr>
                    </a:p>
                    <a:p>
                      <a:pPr algn="ctr" fontAlgn="ctr"/>
                      <a:r>
                        <a:rPr lang="ru-RU" sz="700" b="1" u="none" strike="noStrike" dirty="0" smtClean="0">
                          <a:effectLst/>
                          <a:latin typeface="Times New Roman" pitchFamily="18" charset="0"/>
                          <a:cs typeface="Times New Roman" pitchFamily="18" charset="0"/>
                        </a:rPr>
                        <a:t>10</a:t>
                      </a:r>
                      <a:r>
                        <a:rPr lang="ru-RU" sz="700" u="none" strike="noStrike" dirty="0">
                          <a:effectLst/>
                          <a:latin typeface="Times New Roman" pitchFamily="18" charset="0"/>
                          <a:cs typeface="Times New Roman" pitchFamily="18" charset="0"/>
                        </a:rPr>
                        <a:t>% - от 1 </a:t>
                      </a:r>
                      <a:r>
                        <a:rPr lang="ru-RU" sz="700" u="none" strike="noStrike" dirty="0" smtClean="0">
                          <a:effectLst/>
                          <a:latin typeface="Times New Roman" pitchFamily="18" charset="0"/>
                          <a:cs typeface="Times New Roman" pitchFamily="18" charset="0"/>
                        </a:rPr>
                        <a:t>до </a:t>
                      </a:r>
                      <a:r>
                        <a:rPr lang="ru-RU" sz="700" u="none" strike="noStrike" dirty="0">
                          <a:effectLst/>
                          <a:latin typeface="Times New Roman" pitchFamily="18" charset="0"/>
                          <a:cs typeface="Times New Roman" pitchFamily="18" charset="0"/>
                        </a:rPr>
                        <a:t>2 лет </a:t>
                      </a:r>
                      <a:endParaRPr lang="ru-RU" sz="700" u="none" strike="noStrike" dirty="0" smtClean="0">
                        <a:effectLst/>
                        <a:latin typeface="Times New Roman" pitchFamily="18" charset="0"/>
                        <a:cs typeface="Times New Roman" pitchFamily="18" charset="0"/>
                      </a:endParaRPr>
                    </a:p>
                    <a:p>
                      <a:pPr algn="ctr" fontAlgn="ctr"/>
                      <a:r>
                        <a:rPr lang="ru-RU" sz="700" b="1" u="none" strike="noStrike" dirty="0" smtClean="0">
                          <a:effectLst/>
                          <a:latin typeface="Times New Roman" pitchFamily="18" charset="0"/>
                          <a:cs typeface="Times New Roman" pitchFamily="18" charset="0"/>
                        </a:rPr>
                        <a:t>20</a:t>
                      </a:r>
                      <a:r>
                        <a:rPr lang="ru-RU" sz="700" u="none" strike="noStrike" dirty="0">
                          <a:effectLst/>
                          <a:latin typeface="Times New Roman" pitchFamily="18" charset="0"/>
                          <a:cs typeface="Times New Roman" pitchFamily="18" charset="0"/>
                        </a:rPr>
                        <a:t>% - от 2 до 3 лет </a:t>
                      </a:r>
                      <a:endParaRPr lang="ru-RU" sz="700" u="none" strike="noStrike" dirty="0" smtClean="0">
                        <a:effectLst/>
                        <a:latin typeface="Times New Roman" pitchFamily="18" charset="0"/>
                        <a:cs typeface="Times New Roman" pitchFamily="18" charset="0"/>
                      </a:endParaRPr>
                    </a:p>
                    <a:p>
                      <a:pPr algn="ctr" fontAlgn="ctr"/>
                      <a:r>
                        <a:rPr lang="ru-RU" sz="700" b="1" u="none" strike="noStrike" dirty="0" smtClean="0">
                          <a:effectLst/>
                          <a:latin typeface="Times New Roman" pitchFamily="18" charset="0"/>
                          <a:cs typeface="Times New Roman" pitchFamily="18" charset="0"/>
                        </a:rPr>
                        <a:t>30</a:t>
                      </a:r>
                      <a:r>
                        <a:rPr lang="ru-RU" sz="700" u="none" strike="noStrike" dirty="0">
                          <a:effectLst/>
                          <a:latin typeface="Times New Roman" pitchFamily="18" charset="0"/>
                          <a:cs typeface="Times New Roman" pitchFamily="18" charset="0"/>
                        </a:rPr>
                        <a:t>% от 3 до 4 лет </a:t>
                      </a:r>
                      <a:endParaRPr lang="ru-RU" sz="700" u="none" strike="noStrike" dirty="0" smtClean="0">
                        <a:effectLst/>
                        <a:latin typeface="Times New Roman" pitchFamily="18" charset="0"/>
                        <a:cs typeface="Times New Roman" pitchFamily="18" charset="0"/>
                      </a:endParaRPr>
                    </a:p>
                    <a:p>
                      <a:pPr algn="ctr" fontAlgn="ctr"/>
                      <a:r>
                        <a:rPr lang="ru-RU" sz="700" b="1" u="none" strike="noStrike" dirty="0" smtClean="0">
                          <a:effectLst/>
                          <a:latin typeface="Times New Roman" pitchFamily="18" charset="0"/>
                          <a:cs typeface="Times New Roman" pitchFamily="18" charset="0"/>
                        </a:rPr>
                        <a:t>40</a:t>
                      </a:r>
                      <a:r>
                        <a:rPr lang="ru-RU" sz="700" u="none" strike="noStrike" dirty="0">
                          <a:effectLst/>
                          <a:latin typeface="Times New Roman" pitchFamily="18" charset="0"/>
                          <a:cs typeface="Times New Roman" pitchFamily="18" charset="0"/>
                        </a:rPr>
                        <a:t>% - от 4 до 5 лет </a:t>
                      </a:r>
                      <a:endParaRPr lang="ru-RU" sz="700" u="none" strike="noStrike" dirty="0" smtClean="0">
                        <a:effectLst/>
                        <a:latin typeface="Times New Roman" pitchFamily="18" charset="0"/>
                        <a:cs typeface="Times New Roman" pitchFamily="18" charset="0"/>
                      </a:endParaRPr>
                    </a:p>
                    <a:p>
                      <a:pPr algn="ctr" fontAlgn="ctr"/>
                      <a:r>
                        <a:rPr lang="ru-RU" sz="700" b="1" u="none" strike="noStrike" dirty="0" smtClean="0">
                          <a:effectLst/>
                          <a:latin typeface="Times New Roman" pitchFamily="18" charset="0"/>
                          <a:cs typeface="Times New Roman" pitchFamily="18" charset="0"/>
                        </a:rPr>
                        <a:t>50</a:t>
                      </a:r>
                      <a:r>
                        <a:rPr lang="ru-RU" sz="700" u="none" strike="noStrike" dirty="0">
                          <a:effectLst/>
                          <a:latin typeface="Times New Roman" pitchFamily="18" charset="0"/>
                          <a:cs typeface="Times New Roman" pitchFamily="18" charset="0"/>
                        </a:rPr>
                        <a:t>% - от 5 лет</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005392">
                <a:tc vMerge="1">
                  <a:txBody>
                    <a:bodyPr/>
                    <a:lstStyle/>
                    <a:p>
                      <a:endParaRPr lang="ru-RU"/>
                    </a:p>
                  </a:txBody>
                  <a:tcPr/>
                </a:tc>
                <a:tc vMerge="1">
                  <a:txBody>
                    <a:bodyPr/>
                    <a:lstStyle/>
                    <a:p>
                      <a:endParaRPr lang="ru-RU"/>
                    </a:p>
                  </a:txBody>
                  <a:tcPr/>
                </a:tc>
                <a:tc>
                  <a:txBody>
                    <a:bodyPr/>
                    <a:lstStyle/>
                    <a:p>
                      <a:pPr algn="ctr" fontAlgn="ctr"/>
                      <a:r>
                        <a:rPr lang="ru-RU" sz="700" u="none" strike="noStrike" dirty="0">
                          <a:effectLst/>
                          <a:latin typeface="Times New Roman" pitchFamily="18" charset="0"/>
                          <a:cs typeface="Times New Roman" pitchFamily="18" charset="0"/>
                        </a:rPr>
                        <a:t>от 2 до 5 лет </a:t>
                      </a:r>
                      <a:r>
                        <a:rPr lang="ru-RU" sz="700" b="1" u="none" strike="noStrike" dirty="0">
                          <a:effectLst/>
                          <a:latin typeface="Times New Roman" pitchFamily="18" charset="0"/>
                          <a:cs typeface="Times New Roman" pitchFamily="18" charset="0"/>
                        </a:rPr>
                        <a:t>10%</a:t>
                      </a:r>
                      <a:endParaRPr lang="ru-RU" sz="700" b="1" i="0" u="none" strike="noStrike" dirty="0">
                        <a:solidFill>
                          <a:srgbClr val="000000"/>
                        </a:solidFill>
                        <a:effectLst/>
                        <a:latin typeface="Times New Roman" pitchFamily="18" charset="0"/>
                        <a:cs typeface="Times New Roman" pitchFamily="18" charset="0"/>
                      </a:endParaRPr>
                    </a:p>
                  </a:txBody>
                  <a:tcPr marL="3272" marR="3272" marT="327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ru-RU" sz="700" u="none" strike="noStrike" dirty="0">
                          <a:effectLst/>
                          <a:latin typeface="Times New Roman" pitchFamily="18" charset="0"/>
                          <a:cs typeface="Times New Roman" pitchFamily="18" charset="0"/>
                        </a:rPr>
                        <a:t>от 5 до 10 лет </a:t>
                      </a:r>
                      <a:r>
                        <a:rPr lang="ru-RU" sz="700" b="1" u="none" strike="noStrike" dirty="0">
                          <a:effectLst/>
                          <a:latin typeface="Times New Roman" pitchFamily="18" charset="0"/>
                          <a:cs typeface="Times New Roman" pitchFamily="18" charset="0"/>
                        </a:rPr>
                        <a:t>15%</a:t>
                      </a:r>
                      <a:endParaRPr lang="ru-RU" sz="700" b="1" i="0" u="none" strike="noStrike" dirty="0">
                        <a:solidFill>
                          <a:srgbClr val="000000"/>
                        </a:solidFill>
                        <a:effectLst/>
                        <a:latin typeface="Times New Roman" pitchFamily="18" charset="0"/>
                        <a:cs typeface="Times New Roman" pitchFamily="18" charset="0"/>
                      </a:endParaRPr>
                    </a:p>
                  </a:txBody>
                  <a:tcPr marL="3272" marR="3272" marT="327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ru-RU" sz="700" u="none" strike="noStrike" dirty="0">
                          <a:effectLst/>
                          <a:latin typeface="Times New Roman" pitchFamily="18" charset="0"/>
                          <a:cs typeface="Times New Roman" pitchFamily="18" charset="0"/>
                        </a:rPr>
                        <a:t>от 10 до 15 лет </a:t>
                      </a:r>
                      <a:r>
                        <a:rPr lang="ru-RU" sz="700" b="1" u="none" strike="noStrike" dirty="0">
                          <a:effectLst/>
                          <a:latin typeface="Times New Roman" pitchFamily="18" charset="0"/>
                          <a:cs typeface="Times New Roman" pitchFamily="18" charset="0"/>
                        </a:rPr>
                        <a:t>20%</a:t>
                      </a:r>
                      <a:endParaRPr lang="ru-RU" sz="700" b="1" i="0" u="none" strike="noStrike" dirty="0">
                        <a:solidFill>
                          <a:srgbClr val="000000"/>
                        </a:solidFill>
                        <a:effectLst/>
                        <a:latin typeface="Times New Roman" pitchFamily="18" charset="0"/>
                        <a:cs typeface="Times New Roman" pitchFamily="18" charset="0"/>
                      </a:endParaRPr>
                    </a:p>
                  </a:txBody>
                  <a:tcPr marL="3272" marR="3272" marT="327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ru-RU" sz="700" u="none" strike="noStrike" dirty="0">
                          <a:effectLst/>
                          <a:latin typeface="Times New Roman" pitchFamily="18" charset="0"/>
                          <a:cs typeface="Times New Roman" pitchFamily="18" charset="0"/>
                        </a:rPr>
                        <a:t>от 15 до 20 лет </a:t>
                      </a:r>
                      <a:r>
                        <a:rPr lang="ru-RU" sz="700" b="1" u="none" strike="noStrike" dirty="0">
                          <a:effectLst/>
                          <a:latin typeface="Times New Roman" pitchFamily="18" charset="0"/>
                          <a:cs typeface="Times New Roman" pitchFamily="18" charset="0"/>
                        </a:rPr>
                        <a:t>25%</a:t>
                      </a:r>
                      <a:endParaRPr lang="ru-RU" sz="700" b="1" i="0" u="none" strike="noStrike" dirty="0">
                        <a:solidFill>
                          <a:srgbClr val="000000"/>
                        </a:solidFill>
                        <a:effectLst/>
                        <a:latin typeface="Times New Roman" pitchFamily="18" charset="0"/>
                        <a:cs typeface="Times New Roman" pitchFamily="18" charset="0"/>
                      </a:endParaRPr>
                    </a:p>
                  </a:txBody>
                  <a:tcPr marL="3272" marR="3272" marT="327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vMerge="1">
                  <a:txBody>
                    <a:bodyPr/>
                    <a:lstStyle/>
                    <a:p>
                      <a:endParaRPr lang="ru-RU"/>
                    </a:p>
                  </a:txBody>
                  <a:tcPr/>
                </a:tc>
                <a:tc vMerge="1">
                  <a:txBody>
                    <a:bodyPr/>
                    <a:lstStyle/>
                    <a:p>
                      <a:endParaRPr lang="ru-RU"/>
                    </a:p>
                  </a:txBody>
                  <a:tcPr/>
                </a:tc>
                <a:tc>
                  <a:txBody>
                    <a:bodyPr/>
                    <a:lstStyle/>
                    <a:p>
                      <a:pPr algn="ctr" fontAlgn="ctr"/>
                      <a:r>
                        <a:rPr lang="ru-RU" sz="700" u="none" strike="noStrike" dirty="0">
                          <a:effectLst/>
                          <a:latin typeface="Times New Roman" pitchFamily="18" charset="0"/>
                          <a:cs typeface="Times New Roman" pitchFamily="18" charset="0"/>
                        </a:rPr>
                        <a:t>за службу в подразделениях </a:t>
                      </a:r>
                      <a:r>
                        <a:rPr lang="ru-RU" sz="700" u="none" strike="noStrike" dirty="0" err="1">
                          <a:effectLst/>
                          <a:latin typeface="Times New Roman" pitchFamily="18" charset="0"/>
                          <a:cs typeface="Times New Roman" pitchFamily="18" charset="0"/>
                        </a:rPr>
                        <a:t>БТГр</a:t>
                      </a:r>
                      <a:r>
                        <a:rPr lang="ru-RU" sz="700" u="none" strike="noStrike" dirty="0">
                          <a:effectLst/>
                          <a:latin typeface="Times New Roman" pitchFamily="18" charset="0"/>
                          <a:cs typeface="Times New Roman" pitchFamily="18" charset="0"/>
                        </a:rPr>
                        <a:t> </a:t>
                      </a:r>
                      <a:r>
                        <a:rPr lang="ru-RU" sz="700" b="1" u="none" strike="noStrike" dirty="0">
                          <a:effectLst/>
                          <a:latin typeface="Times New Roman" pitchFamily="18" charset="0"/>
                          <a:cs typeface="Times New Roman" pitchFamily="18" charset="0"/>
                        </a:rPr>
                        <a:t>20</a:t>
                      </a:r>
                      <a:r>
                        <a:rPr lang="ru-RU" sz="700" u="none" strike="noStrike" dirty="0">
                          <a:effectLst/>
                          <a:latin typeface="Times New Roman" pitchFamily="18" charset="0"/>
                          <a:cs typeface="Times New Roman" pitchFamily="18" charset="0"/>
                        </a:rPr>
                        <a:t>%</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ru-RU" sz="700" u="none" strike="noStrike" dirty="0">
                          <a:effectLst/>
                          <a:latin typeface="Times New Roman" pitchFamily="18" charset="0"/>
                          <a:cs typeface="Times New Roman" pitchFamily="18" charset="0"/>
                        </a:rPr>
                        <a:t>за командование подразделением </a:t>
                      </a:r>
                      <a:r>
                        <a:rPr lang="ru-RU" sz="700" b="1" u="none" strike="noStrike" dirty="0">
                          <a:effectLst/>
                          <a:latin typeface="Times New Roman" pitchFamily="18" charset="0"/>
                          <a:cs typeface="Times New Roman" pitchFamily="18" charset="0"/>
                        </a:rPr>
                        <a:t>20</a:t>
                      </a:r>
                      <a:r>
                        <a:rPr lang="ru-RU" sz="700" u="none" strike="noStrike" dirty="0">
                          <a:effectLst/>
                          <a:latin typeface="Times New Roman" pitchFamily="18" charset="0"/>
                          <a:cs typeface="Times New Roman" pitchFamily="18" charset="0"/>
                        </a:rPr>
                        <a:t>%</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vMerge="1">
                  <a:txBody>
                    <a:bodyPr/>
                    <a:lstStyle/>
                    <a:p>
                      <a:endParaRPr lang="ru-RU"/>
                    </a:p>
                  </a:txBody>
                  <a:tcPr/>
                </a:tc>
              </a:tr>
              <a:tr h="250051">
                <a:tc>
                  <a:txBody>
                    <a:bodyPr/>
                    <a:lstStyle/>
                    <a:p>
                      <a:pPr algn="ctr" fontAlgn="ctr"/>
                      <a:r>
                        <a:rPr lang="ru-RU" sz="700" u="none" strike="noStrike" dirty="0">
                          <a:effectLst/>
                          <a:latin typeface="Times New Roman" pitchFamily="18" charset="0"/>
                          <a:cs typeface="Times New Roman" pitchFamily="18" charset="0"/>
                        </a:rPr>
                        <a:t>1 </a:t>
                      </a:r>
                      <a:r>
                        <a:rPr lang="ru-RU" sz="700" u="none" strike="noStrike" dirty="0" err="1">
                          <a:effectLst/>
                          <a:latin typeface="Times New Roman" pitchFamily="18" charset="0"/>
                          <a:cs typeface="Times New Roman" pitchFamily="18" charset="0"/>
                        </a:rPr>
                        <a:t>т.р</a:t>
                      </a:r>
                      <a:r>
                        <a:rPr lang="ru-RU" sz="700" u="none" strike="noStrike" dirty="0">
                          <a:effectLst/>
                          <a:latin typeface="Times New Roman" pitchFamily="18" charset="0"/>
                          <a:cs typeface="Times New Roman" pitchFamily="18" charset="0"/>
                        </a:rPr>
                        <a:t>. 11588</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5794</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1744</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2590</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3453</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4316</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581-3487</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1163-2906</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2324</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0-15233</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50051">
                <a:tc>
                  <a:txBody>
                    <a:bodyPr/>
                    <a:lstStyle/>
                    <a:p>
                      <a:pPr algn="ctr" fontAlgn="ctr"/>
                      <a:r>
                        <a:rPr lang="ru-RU" sz="700" u="none" strike="noStrike">
                          <a:effectLst/>
                          <a:latin typeface="Times New Roman" pitchFamily="18" charset="0"/>
                          <a:cs typeface="Times New Roman" pitchFamily="18" charset="0"/>
                        </a:rPr>
                        <a:t>2 т.р. 12745</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5794</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1860</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2789</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3719</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4649</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640-3834</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1278-3196</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2556</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0-16414</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50051">
                <a:tc>
                  <a:txBody>
                    <a:bodyPr/>
                    <a:lstStyle/>
                    <a:p>
                      <a:pPr algn="ctr" fontAlgn="ctr"/>
                      <a:r>
                        <a:rPr lang="ru-RU" sz="700" u="none" strike="noStrike">
                          <a:effectLst/>
                          <a:latin typeface="Times New Roman" pitchFamily="18" charset="0"/>
                          <a:cs typeface="Times New Roman" pitchFamily="18" charset="0"/>
                        </a:rPr>
                        <a:t>3 т.р. 13905</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6373</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2034</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3050</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4067</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5085</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698-4184</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1395-3486</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2789</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0-17415</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50051">
                <a:tc>
                  <a:txBody>
                    <a:bodyPr/>
                    <a:lstStyle/>
                    <a:p>
                      <a:pPr algn="ctr" fontAlgn="ctr"/>
                      <a:r>
                        <a:rPr lang="ru-RU" sz="700" u="none" strike="noStrike">
                          <a:effectLst/>
                          <a:latin typeface="Times New Roman" pitchFamily="18" charset="0"/>
                          <a:cs typeface="Times New Roman" pitchFamily="18" charset="0"/>
                        </a:rPr>
                        <a:t>4 т.р. 15064</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6954</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2151</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3225</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4300</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5375</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756-4532</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1511-3777</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3022</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0-19103</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50051">
                <a:tc>
                  <a:txBody>
                    <a:bodyPr/>
                    <a:lstStyle/>
                    <a:p>
                      <a:pPr algn="ctr" fontAlgn="ctr"/>
                      <a:r>
                        <a:rPr lang="ru-RU" sz="700" u="none" strike="noStrike" dirty="0">
                          <a:effectLst/>
                          <a:latin typeface="Times New Roman" pitchFamily="18" charset="0"/>
                          <a:cs typeface="Times New Roman" pitchFamily="18" charset="0"/>
                        </a:rPr>
                        <a:t>5 </a:t>
                      </a:r>
                      <a:r>
                        <a:rPr lang="ru-RU" sz="700" u="none" strike="noStrike" dirty="0" err="1">
                          <a:effectLst/>
                          <a:latin typeface="Times New Roman" pitchFamily="18" charset="0"/>
                          <a:cs typeface="Times New Roman" pitchFamily="18" charset="0"/>
                        </a:rPr>
                        <a:t>т.р</a:t>
                      </a:r>
                      <a:r>
                        <a:rPr lang="ru-RU" sz="700" u="none" strike="noStrike" dirty="0">
                          <a:effectLst/>
                          <a:latin typeface="Times New Roman" pitchFamily="18" charset="0"/>
                          <a:cs typeface="Times New Roman" pitchFamily="18" charset="0"/>
                        </a:rPr>
                        <a:t>. 17381</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7532</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2441</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3661</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4881</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6102</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872-5229</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1743-4358</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3486</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3486</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0-23532</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250051">
                <a:tc>
                  <a:txBody>
                    <a:bodyPr/>
                    <a:lstStyle/>
                    <a:p>
                      <a:pPr algn="ctr" fontAlgn="ctr"/>
                      <a:r>
                        <a:rPr lang="ru-RU" sz="700" u="none" strike="noStrike" dirty="0">
                          <a:effectLst/>
                          <a:latin typeface="Times New Roman" pitchFamily="18" charset="0"/>
                          <a:cs typeface="Times New Roman" pitchFamily="18" charset="0"/>
                        </a:rPr>
                        <a:t>6 </a:t>
                      </a:r>
                      <a:r>
                        <a:rPr lang="ru-RU" sz="700" u="none" strike="noStrike" dirty="0" err="1">
                          <a:effectLst/>
                          <a:latin typeface="Times New Roman" pitchFamily="18" charset="0"/>
                          <a:cs typeface="Times New Roman" pitchFamily="18" charset="0"/>
                        </a:rPr>
                        <a:t>т.р</a:t>
                      </a:r>
                      <a:r>
                        <a:rPr lang="ru-RU" sz="700" u="none" strike="noStrike" dirty="0">
                          <a:effectLst/>
                          <a:latin typeface="Times New Roman" pitchFamily="18" charset="0"/>
                          <a:cs typeface="Times New Roman" pitchFamily="18" charset="0"/>
                        </a:rPr>
                        <a:t>. 18539</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8112</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2615</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3922</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5229</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6536</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930-5579</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1860-4649</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3719</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3719</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0-25174</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250051">
                <a:tc>
                  <a:txBody>
                    <a:bodyPr/>
                    <a:lstStyle/>
                    <a:p>
                      <a:pPr algn="ctr" fontAlgn="ctr"/>
                      <a:r>
                        <a:rPr lang="ru-RU" sz="700" u="none" strike="noStrike">
                          <a:effectLst/>
                          <a:latin typeface="Times New Roman" pitchFamily="18" charset="0"/>
                          <a:cs typeface="Times New Roman" pitchFamily="18" charset="0"/>
                        </a:rPr>
                        <a:t>7 т.р. 19698</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8692</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2789</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4184</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5579</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6973</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988-5927</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1976-4939</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3951</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3951</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0-26815</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250051">
                <a:tc>
                  <a:txBody>
                    <a:bodyPr/>
                    <a:lstStyle/>
                    <a:p>
                      <a:pPr algn="ctr" fontAlgn="ctr"/>
                      <a:r>
                        <a:rPr lang="ru-RU" sz="700" u="none" strike="noStrike">
                          <a:effectLst/>
                          <a:latin typeface="Times New Roman" pitchFamily="18" charset="0"/>
                          <a:cs typeface="Times New Roman" pitchFamily="18" charset="0"/>
                        </a:rPr>
                        <a:t>8 т.р. 20277</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9270</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2964</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4445</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5927</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7408</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1017-6101</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2034-5085</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4067</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4067</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0-28180</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289982">
                <a:tc>
                  <a:txBody>
                    <a:bodyPr/>
                    <a:lstStyle/>
                    <a:p>
                      <a:pPr algn="ctr" fontAlgn="ctr"/>
                      <a:r>
                        <a:rPr lang="ru-RU" sz="700" u="none" strike="noStrike">
                          <a:effectLst/>
                          <a:latin typeface="Times New Roman" pitchFamily="18" charset="0"/>
                          <a:cs typeface="Times New Roman" pitchFamily="18" charset="0"/>
                        </a:rPr>
                        <a:t>9 т.р. 20856</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9850</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3079</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4620</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6159</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7699</a:t>
                      </a:r>
                      <a:endParaRPr lang="ru-RU" sz="700" b="0" i="0" u="none" strike="noStrike">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1046-6275</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2092-5229</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4184</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4184</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0-29182</a:t>
                      </a:r>
                      <a:endParaRPr lang="ru-RU" sz="700" b="0" i="0" u="none" strike="noStrike" dirty="0">
                        <a:solidFill>
                          <a:srgbClr val="000000"/>
                        </a:solidFill>
                        <a:effectLst/>
                        <a:latin typeface="Times New Roman" pitchFamily="18" charset="0"/>
                        <a:cs typeface="Times New Roman" pitchFamily="18" charset="0"/>
                      </a:endParaRPr>
                    </a:p>
                  </a:txBody>
                  <a:tcPr marL="3272" marR="3272" marT="32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xmlns="" val="1995776726"/>
              </p:ext>
            </p:extLst>
          </p:nvPr>
        </p:nvGraphicFramePr>
        <p:xfrm>
          <a:off x="4950061" y="843558"/>
          <a:ext cx="4014427" cy="3924851"/>
        </p:xfrm>
        <a:graphic>
          <a:graphicData uri="http://schemas.openxmlformats.org/drawingml/2006/table">
            <a:tbl>
              <a:tblPr>
                <a:tableStyleId>{5C22544A-7EE6-4342-B048-85BDC9FD1C3A}</a:tableStyleId>
              </a:tblPr>
              <a:tblGrid>
                <a:gridCol w="516559"/>
                <a:gridCol w="541605"/>
                <a:gridCol w="383637"/>
                <a:gridCol w="293370"/>
                <a:gridCol w="428771"/>
                <a:gridCol w="406204"/>
                <a:gridCol w="428771"/>
                <a:gridCol w="1015510"/>
              </a:tblGrid>
              <a:tr h="668935">
                <a:tc rowSpan="2">
                  <a:txBody>
                    <a:bodyPr/>
                    <a:lstStyle/>
                    <a:p>
                      <a:pPr algn="ctr" fontAlgn="ctr"/>
                      <a:r>
                        <a:rPr lang="ru-RU" sz="700" u="none" strike="noStrike" dirty="0">
                          <a:effectLst/>
                          <a:latin typeface="Times New Roman" pitchFamily="18" charset="0"/>
                          <a:cs typeface="Times New Roman" pitchFamily="18" charset="0"/>
                        </a:rPr>
                        <a:t>Районный коэффициент </a:t>
                      </a:r>
                      <a:endParaRPr lang="ru-RU" sz="700" u="none" strike="noStrike" dirty="0" smtClean="0">
                        <a:effectLst/>
                        <a:latin typeface="Times New Roman" pitchFamily="18" charset="0"/>
                        <a:cs typeface="Times New Roman" pitchFamily="18" charset="0"/>
                      </a:endParaRPr>
                    </a:p>
                    <a:p>
                      <a:pPr algn="ctr" fontAlgn="ctr"/>
                      <a:r>
                        <a:rPr lang="ru-RU" sz="700" b="1" u="none" strike="noStrike" dirty="0" smtClean="0">
                          <a:effectLst/>
                          <a:latin typeface="Times New Roman" pitchFamily="18" charset="0"/>
                          <a:cs typeface="Times New Roman" pitchFamily="18" charset="0"/>
                        </a:rPr>
                        <a:t>1,2</a:t>
                      </a:r>
                      <a:endParaRPr lang="ru-RU" sz="700" b="1"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rowSpan="2">
                  <a:txBody>
                    <a:bodyPr/>
                    <a:lstStyle/>
                    <a:p>
                      <a:pPr algn="ctr" fontAlgn="ctr"/>
                      <a:r>
                        <a:rPr lang="ru-RU" sz="700" u="none" strike="noStrike" dirty="0">
                          <a:effectLst/>
                          <a:latin typeface="Times New Roman" pitchFamily="18" charset="0"/>
                          <a:cs typeface="Times New Roman" pitchFamily="18" charset="0"/>
                        </a:rPr>
                        <a:t>Премия за добросовестное и эффективное исполнение должностных обязанностей </a:t>
                      </a:r>
                      <a:r>
                        <a:rPr lang="ru-RU" sz="700" b="1" u="none" strike="noStrike" dirty="0">
                          <a:effectLst/>
                          <a:latin typeface="Times New Roman" pitchFamily="18" charset="0"/>
                          <a:cs typeface="Times New Roman" pitchFamily="18" charset="0"/>
                        </a:rPr>
                        <a:t>25</a:t>
                      </a:r>
                      <a:r>
                        <a:rPr lang="ru-RU" sz="700" u="none" strike="noStrike" dirty="0">
                          <a:effectLst/>
                          <a:latin typeface="Times New Roman" pitchFamily="18" charset="0"/>
                          <a:cs typeface="Times New Roman" pitchFamily="18" charset="0"/>
                        </a:rPr>
                        <a:t>% </a:t>
                      </a:r>
                      <a:endParaRPr lang="ru-RU" sz="700" u="none" strike="noStrike" dirty="0" smtClean="0">
                        <a:effectLst/>
                        <a:latin typeface="Times New Roman" pitchFamily="18" charset="0"/>
                        <a:cs typeface="Times New Roman" pitchFamily="18" charset="0"/>
                      </a:endParaRPr>
                    </a:p>
                    <a:p>
                      <a:pPr algn="ctr" fontAlgn="ctr"/>
                      <a:r>
                        <a:rPr lang="ru-RU" sz="700" u="none" strike="noStrike" dirty="0" smtClean="0">
                          <a:effectLst/>
                          <a:latin typeface="Times New Roman" pitchFamily="18" charset="0"/>
                          <a:cs typeface="Times New Roman" pitchFamily="18" charset="0"/>
                        </a:rPr>
                        <a:t>(</a:t>
                      </a:r>
                      <a:r>
                        <a:rPr lang="ru-RU" sz="700" u="none" strike="noStrike" dirty="0">
                          <a:effectLst/>
                          <a:latin typeface="Times New Roman" pitchFamily="18" charset="0"/>
                          <a:cs typeface="Times New Roman" pitchFamily="18" charset="0"/>
                        </a:rPr>
                        <a:t>от ОВД)</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5">
                  <a:txBody>
                    <a:bodyPr/>
                    <a:lstStyle/>
                    <a:p>
                      <a:pPr algn="ctr" fontAlgn="ctr"/>
                      <a:r>
                        <a:rPr lang="ru-RU" sz="700" u="none" strike="noStrike" dirty="0" smtClean="0">
                          <a:effectLst/>
                          <a:latin typeface="Times New Roman" pitchFamily="18" charset="0"/>
                          <a:cs typeface="Times New Roman" pitchFamily="18" charset="0"/>
                        </a:rPr>
                        <a:t>Ежемесячная </a:t>
                      </a:r>
                      <a:r>
                        <a:rPr lang="ru-RU" sz="700" u="none" strike="noStrike" dirty="0">
                          <a:effectLst/>
                          <a:latin typeface="Times New Roman" pitchFamily="18" charset="0"/>
                          <a:cs typeface="Times New Roman" pitchFamily="18" charset="0"/>
                        </a:rPr>
                        <a:t>надбавка за особые достижения в службе (в </a:t>
                      </a:r>
                      <a:r>
                        <a:rPr lang="ru-RU" sz="700" u="none" strike="noStrike" dirty="0" err="1">
                          <a:effectLst/>
                          <a:latin typeface="Times New Roman" pitchFamily="18" charset="0"/>
                          <a:cs typeface="Times New Roman" pitchFamily="18" charset="0"/>
                        </a:rPr>
                        <a:t>т.ч</a:t>
                      </a:r>
                      <a:r>
                        <a:rPr lang="ru-RU" sz="700" u="none" strike="noStrike" dirty="0">
                          <a:effectLst/>
                          <a:latin typeface="Times New Roman" pitchFamily="18" charset="0"/>
                          <a:cs typeface="Times New Roman" pitchFamily="18" charset="0"/>
                        </a:rPr>
                        <a:t>. за выполнение нормативов по физической подготовке)</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ru-RU" sz="700" u="none" strike="noStrike" dirty="0">
                          <a:effectLst/>
                          <a:latin typeface="Times New Roman" pitchFamily="18" charset="0"/>
                          <a:cs typeface="Times New Roman" pitchFamily="18" charset="0"/>
                        </a:rPr>
                        <a:t>Денежное довольствие военнослужащего по контракту, с учетом  вычета подоходного налога </a:t>
                      </a:r>
                      <a:r>
                        <a:rPr lang="ru-RU" sz="700" b="1" u="none" strike="noStrike" dirty="0">
                          <a:effectLst/>
                          <a:latin typeface="Times New Roman" pitchFamily="18" charset="0"/>
                          <a:cs typeface="Times New Roman" pitchFamily="18" charset="0"/>
                        </a:rPr>
                        <a:t>13</a:t>
                      </a:r>
                      <a:r>
                        <a:rPr lang="ru-RU" sz="700" u="none" strike="noStrike" dirty="0">
                          <a:effectLst/>
                          <a:latin typeface="Times New Roman" pitchFamily="18" charset="0"/>
                          <a:cs typeface="Times New Roman" pitchFamily="18" charset="0"/>
                        </a:rPr>
                        <a:t>%</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977943">
                <a:tc vMerge="1">
                  <a:txBody>
                    <a:bodyPr/>
                    <a:lstStyle/>
                    <a:p>
                      <a:endParaRPr lang="ru-RU"/>
                    </a:p>
                  </a:txBody>
                  <a:tcPr/>
                </a:tc>
                <a:tc vMerge="1">
                  <a:txBody>
                    <a:bodyPr/>
                    <a:lstStyle/>
                    <a:p>
                      <a:endParaRPr lang="ru-RU"/>
                    </a:p>
                  </a:txBody>
                  <a:tcPr/>
                </a:tc>
                <a:tc>
                  <a:txBody>
                    <a:bodyPr/>
                    <a:lstStyle/>
                    <a:p>
                      <a:pPr algn="ctr" fontAlgn="ctr"/>
                      <a:r>
                        <a:rPr lang="ru-RU" sz="700" b="1" u="none" strike="noStrike" dirty="0">
                          <a:effectLst/>
                          <a:latin typeface="Times New Roman" pitchFamily="18" charset="0"/>
                          <a:cs typeface="Times New Roman" pitchFamily="18" charset="0"/>
                        </a:rPr>
                        <a:t>15</a:t>
                      </a:r>
                      <a:r>
                        <a:rPr lang="ru-RU" sz="700" u="none" strike="noStrike" dirty="0">
                          <a:effectLst/>
                          <a:latin typeface="Times New Roman" pitchFamily="18" charset="0"/>
                          <a:cs typeface="Times New Roman" pitchFamily="18" charset="0"/>
                        </a:rPr>
                        <a:t>% ОВД </a:t>
                      </a:r>
                      <a:endParaRPr lang="ru-RU" sz="700" u="none" strike="noStrike" dirty="0" smtClean="0">
                        <a:effectLst/>
                        <a:latin typeface="Times New Roman" pitchFamily="18" charset="0"/>
                        <a:cs typeface="Times New Roman" pitchFamily="18" charset="0"/>
                      </a:endParaRPr>
                    </a:p>
                    <a:p>
                      <a:pPr algn="ctr" fontAlgn="ctr"/>
                      <a:r>
                        <a:rPr lang="ru-RU" sz="700" u="none" strike="noStrike" dirty="0" smtClean="0">
                          <a:effectLst/>
                          <a:latin typeface="Times New Roman" pitchFamily="18" charset="0"/>
                          <a:cs typeface="Times New Roman" pitchFamily="18" charset="0"/>
                        </a:rPr>
                        <a:t>(</a:t>
                      </a:r>
                      <a:r>
                        <a:rPr lang="ru-RU" sz="700" u="none" strike="noStrike" dirty="0">
                          <a:effectLst/>
                          <a:latin typeface="Times New Roman" pitchFamily="18" charset="0"/>
                          <a:cs typeface="Times New Roman" pitchFamily="18" charset="0"/>
                        </a:rPr>
                        <a:t>за 2 уровень)</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ru-RU" sz="700" b="1" u="none" strike="noStrike" dirty="0">
                          <a:effectLst/>
                          <a:latin typeface="Times New Roman" pitchFamily="18" charset="0"/>
                          <a:cs typeface="Times New Roman" pitchFamily="18" charset="0"/>
                        </a:rPr>
                        <a:t>30</a:t>
                      </a:r>
                      <a:r>
                        <a:rPr lang="ru-RU" sz="700" u="none" strike="noStrike" dirty="0">
                          <a:effectLst/>
                          <a:latin typeface="Times New Roman" pitchFamily="18" charset="0"/>
                          <a:cs typeface="Times New Roman" pitchFamily="18" charset="0"/>
                        </a:rPr>
                        <a:t>% ОВД </a:t>
                      </a:r>
                      <a:endParaRPr lang="ru-RU" sz="700" u="none" strike="noStrike" dirty="0" smtClean="0">
                        <a:effectLst/>
                        <a:latin typeface="Times New Roman" pitchFamily="18" charset="0"/>
                        <a:cs typeface="Times New Roman" pitchFamily="18" charset="0"/>
                      </a:endParaRPr>
                    </a:p>
                    <a:p>
                      <a:pPr algn="ctr" fontAlgn="ctr"/>
                      <a:r>
                        <a:rPr lang="ru-RU" sz="700" u="none" strike="noStrike" dirty="0" smtClean="0">
                          <a:effectLst/>
                          <a:latin typeface="Times New Roman" pitchFamily="18" charset="0"/>
                          <a:cs typeface="Times New Roman" pitchFamily="18" charset="0"/>
                        </a:rPr>
                        <a:t>(</a:t>
                      </a:r>
                      <a:r>
                        <a:rPr lang="ru-RU" sz="700" u="none" strike="noStrike" dirty="0">
                          <a:effectLst/>
                          <a:latin typeface="Times New Roman" pitchFamily="18" charset="0"/>
                          <a:cs typeface="Times New Roman" pitchFamily="18" charset="0"/>
                        </a:rPr>
                        <a:t>за 1 уровень)</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ru-RU" sz="700" b="1" u="none" strike="noStrike" dirty="0">
                          <a:effectLst/>
                          <a:latin typeface="Times New Roman" pitchFamily="18" charset="0"/>
                          <a:cs typeface="Times New Roman" pitchFamily="18" charset="0"/>
                        </a:rPr>
                        <a:t>70</a:t>
                      </a:r>
                      <a:r>
                        <a:rPr lang="ru-RU" sz="700" u="none" strike="noStrike" dirty="0">
                          <a:effectLst/>
                          <a:latin typeface="Times New Roman" pitchFamily="18" charset="0"/>
                          <a:cs typeface="Times New Roman" pitchFamily="18" charset="0"/>
                        </a:rPr>
                        <a:t>% ОВД </a:t>
                      </a:r>
                      <a:endParaRPr lang="ru-RU" sz="700" u="none" strike="noStrike" dirty="0" smtClean="0">
                        <a:effectLst/>
                        <a:latin typeface="Times New Roman" pitchFamily="18" charset="0"/>
                        <a:cs typeface="Times New Roman" pitchFamily="18" charset="0"/>
                      </a:endParaRPr>
                    </a:p>
                    <a:p>
                      <a:pPr algn="ctr" fontAlgn="ctr"/>
                      <a:r>
                        <a:rPr lang="ru-RU" sz="700" u="none" strike="noStrike" dirty="0" smtClean="0">
                          <a:effectLst/>
                          <a:latin typeface="Times New Roman" pitchFamily="18" charset="0"/>
                          <a:cs typeface="Times New Roman" pitchFamily="18" charset="0"/>
                        </a:rPr>
                        <a:t>(</a:t>
                      </a:r>
                      <a:r>
                        <a:rPr lang="ru-RU" sz="700" u="none" strike="noStrike" dirty="0">
                          <a:effectLst/>
                          <a:latin typeface="Times New Roman" pitchFamily="18" charset="0"/>
                          <a:cs typeface="Times New Roman" pitchFamily="18" charset="0"/>
                        </a:rPr>
                        <a:t>за высший уровень)</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ru-RU" sz="700" b="1" u="none" strike="noStrike" dirty="0">
                          <a:effectLst/>
                          <a:latin typeface="Times New Roman" pitchFamily="18" charset="0"/>
                          <a:cs typeface="Times New Roman" pitchFamily="18" charset="0"/>
                        </a:rPr>
                        <a:t>50</a:t>
                      </a:r>
                      <a:r>
                        <a:rPr lang="ru-RU" sz="700" u="none" strike="noStrike" dirty="0">
                          <a:effectLst/>
                          <a:latin typeface="Times New Roman" pitchFamily="18" charset="0"/>
                          <a:cs typeface="Times New Roman" pitchFamily="18" charset="0"/>
                        </a:rPr>
                        <a:t>% ОВД </a:t>
                      </a:r>
                      <a:endParaRPr lang="ru-RU" sz="700" u="none" strike="noStrike" dirty="0" smtClean="0">
                        <a:effectLst/>
                        <a:latin typeface="Times New Roman" pitchFamily="18" charset="0"/>
                        <a:cs typeface="Times New Roman" pitchFamily="18" charset="0"/>
                      </a:endParaRPr>
                    </a:p>
                    <a:p>
                      <a:pPr algn="ctr" fontAlgn="ctr"/>
                      <a:r>
                        <a:rPr lang="ru-RU" sz="700" u="none" strike="noStrike" dirty="0" smtClean="0">
                          <a:effectLst/>
                          <a:latin typeface="Times New Roman" pitchFamily="18" charset="0"/>
                          <a:cs typeface="Times New Roman" pitchFamily="18" charset="0"/>
                        </a:rPr>
                        <a:t>в/должности </a:t>
                      </a:r>
                      <a:r>
                        <a:rPr lang="ru-RU" sz="700" u="none" strike="noStrike" dirty="0">
                          <a:effectLst/>
                          <a:latin typeface="Times New Roman" pitchFamily="18" charset="0"/>
                          <a:cs typeface="Times New Roman" pitchFamily="18" charset="0"/>
                        </a:rPr>
                        <a:t>с 1 по 4 </a:t>
                      </a:r>
                      <a:r>
                        <a:rPr lang="ru-RU" sz="700" u="none" strike="noStrike" dirty="0" err="1">
                          <a:effectLst/>
                          <a:latin typeface="Times New Roman" pitchFamily="18" charset="0"/>
                          <a:cs typeface="Times New Roman" pitchFamily="18" charset="0"/>
                        </a:rPr>
                        <a:t>т.р</a:t>
                      </a:r>
                      <a:r>
                        <a:rPr lang="ru-RU" sz="700" u="none" strike="noStrike" dirty="0">
                          <a:effectLst/>
                          <a:latin typeface="Times New Roman" pitchFamily="18" charset="0"/>
                          <a:cs typeface="Times New Roman" pitchFamily="18" charset="0"/>
                        </a:rPr>
                        <a:t>.</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ru-RU" sz="700" b="1" u="none" strike="noStrike" dirty="0">
                          <a:effectLst/>
                          <a:latin typeface="Times New Roman" pitchFamily="18" charset="0"/>
                          <a:cs typeface="Times New Roman" pitchFamily="18" charset="0"/>
                        </a:rPr>
                        <a:t>30</a:t>
                      </a:r>
                      <a:r>
                        <a:rPr lang="ru-RU" sz="700" u="none" strike="noStrike" dirty="0">
                          <a:effectLst/>
                          <a:latin typeface="Times New Roman" pitchFamily="18" charset="0"/>
                          <a:cs typeface="Times New Roman" pitchFamily="18" charset="0"/>
                        </a:rPr>
                        <a:t>% ОВД водителям осуществляющим безаварийную эксплуатацию ТС</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vMerge="1">
                  <a:txBody>
                    <a:bodyPr/>
                    <a:lstStyle/>
                    <a:p>
                      <a:endParaRPr lang="ru-RU"/>
                    </a:p>
                  </a:txBody>
                  <a:tcPr/>
                </a:tc>
              </a:tr>
              <a:tr h="266257">
                <a:tc>
                  <a:txBody>
                    <a:bodyPr/>
                    <a:lstStyle/>
                    <a:p>
                      <a:pPr algn="ctr" fontAlgn="ctr"/>
                      <a:r>
                        <a:rPr lang="ru-RU" sz="700" u="none" strike="noStrike" dirty="0">
                          <a:effectLst/>
                          <a:latin typeface="Times New Roman" pitchFamily="18" charset="0"/>
                          <a:cs typeface="Times New Roman" pitchFamily="18" charset="0"/>
                        </a:rPr>
                        <a:t>3487-6093</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4359</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1744</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3487</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8135</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5810</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0</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27047-60984</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36672">
                <a:tc>
                  <a:txBody>
                    <a:bodyPr/>
                    <a:lstStyle/>
                    <a:p>
                      <a:pPr algn="ctr" fontAlgn="ctr"/>
                      <a:r>
                        <a:rPr lang="ru-RU" sz="700" u="none" strike="noStrike">
                          <a:effectLst/>
                          <a:latin typeface="Times New Roman" pitchFamily="18" charset="0"/>
                          <a:cs typeface="Times New Roman" pitchFamily="18" charset="0"/>
                        </a:rPr>
                        <a:t>3719-6566</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4649</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1918</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3834</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8947</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6391</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3834</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32351-69289</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36672">
                <a:tc>
                  <a:txBody>
                    <a:bodyPr/>
                    <a:lstStyle/>
                    <a:p>
                      <a:pPr algn="ctr" fontAlgn="ctr"/>
                      <a:r>
                        <a:rPr lang="ru-RU" sz="700" u="none" strike="noStrike">
                          <a:effectLst/>
                          <a:latin typeface="Times New Roman" pitchFamily="18" charset="0"/>
                          <a:cs typeface="Times New Roman" pitchFamily="18" charset="0"/>
                        </a:rPr>
                        <a:t>4067-7176</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5085</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2092</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4184</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9761</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6972</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4184</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35360-75688</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36672">
                <a:tc>
                  <a:txBody>
                    <a:bodyPr/>
                    <a:lstStyle/>
                    <a:p>
                      <a:pPr algn="ctr" fontAlgn="ctr"/>
                      <a:r>
                        <a:rPr lang="ru-RU" sz="700" u="none" strike="noStrike">
                          <a:effectLst/>
                          <a:latin typeface="Times New Roman" pitchFamily="18" charset="0"/>
                          <a:cs typeface="Times New Roman" pitchFamily="18" charset="0"/>
                        </a:rPr>
                        <a:t>4300-7641</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5375</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2266</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4532</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10576</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7554</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33693-76954</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66257">
                <a:tc>
                  <a:txBody>
                    <a:bodyPr/>
                    <a:lstStyle/>
                    <a:p>
                      <a:pPr algn="ctr" fontAlgn="ctr"/>
                      <a:r>
                        <a:rPr lang="ru-RU" sz="700" u="none" strike="noStrike" dirty="0">
                          <a:effectLst/>
                          <a:latin typeface="Times New Roman" pitchFamily="18" charset="0"/>
                          <a:cs typeface="Times New Roman" pitchFamily="18" charset="0"/>
                        </a:rPr>
                        <a:t>4881-9413</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6102</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2615</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5229</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12201</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30786-85532</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266257">
                <a:tc>
                  <a:txBody>
                    <a:bodyPr/>
                    <a:lstStyle/>
                    <a:p>
                      <a:pPr algn="ctr" fontAlgn="ctr"/>
                      <a:r>
                        <a:rPr lang="ru-RU" sz="700" u="none" strike="noStrike">
                          <a:effectLst/>
                          <a:latin typeface="Times New Roman" pitchFamily="18" charset="0"/>
                          <a:cs typeface="Times New Roman" pitchFamily="18" charset="0"/>
                        </a:rPr>
                        <a:t>5229-10070</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6536</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2789</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5579</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13015</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32984-91475</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266257">
                <a:tc>
                  <a:txBody>
                    <a:bodyPr/>
                    <a:lstStyle/>
                    <a:p>
                      <a:pPr algn="ctr" fontAlgn="ctr"/>
                      <a:r>
                        <a:rPr lang="ru-RU" sz="700" u="none" strike="noStrike">
                          <a:effectLst/>
                          <a:latin typeface="Times New Roman" pitchFamily="18" charset="0"/>
                          <a:cs typeface="Times New Roman" pitchFamily="18" charset="0"/>
                        </a:rPr>
                        <a:t>5579-10727</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6973</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2964</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5927</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13015</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35184-96710</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236672">
                <a:tc>
                  <a:txBody>
                    <a:bodyPr/>
                    <a:lstStyle/>
                    <a:p>
                      <a:pPr algn="ctr" fontAlgn="ctr"/>
                      <a:r>
                        <a:rPr lang="ru-RU" sz="700" u="none" strike="noStrike">
                          <a:effectLst/>
                          <a:latin typeface="Times New Roman" pitchFamily="18" charset="0"/>
                          <a:cs typeface="Times New Roman" pitchFamily="18" charset="0"/>
                        </a:rPr>
                        <a:t>5927-11273</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7408</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3050</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6101</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14236</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0</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37382-102187</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266257">
                <a:tc>
                  <a:txBody>
                    <a:bodyPr/>
                    <a:lstStyle/>
                    <a:p>
                      <a:pPr algn="ctr" fontAlgn="ctr"/>
                      <a:r>
                        <a:rPr lang="ru-RU" sz="700" u="none" strike="noStrike">
                          <a:effectLst/>
                          <a:latin typeface="Times New Roman" pitchFamily="18" charset="0"/>
                          <a:cs typeface="Times New Roman" pitchFamily="18" charset="0"/>
                        </a:rPr>
                        <a:t>6159-11673</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7699</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3138</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6275</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14641</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a:effectLst/>
                          <a:latin typeface="Times New Roman" pitchFamily="18" charset="0"/>
                          <a:cs typeface="Times New Roman" pitchFamily="18" charset="0"/>
                        </a:rPr>
                        <a:t>0</a:t>
                      </a:r>
                      <a:endParaRPr lang="ru-RU" sz="700" b="0" i="0" u="none" strike="noStrike">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0</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ru-RU" sz="700" u="none" strike="noStrike" dirty="0">
                          <a:effectLst/>
                          <a:latin typeface="Times New Roman" pitchFamily="18" charset="0"/>
                          <a:cs typeface="Times New Roman" pitchFamily="18" charset="0"/>
                        </a:rPr>
                        <a:t>38847-105758</a:t>
                      </a:r>
                      <a:endParaRPr lang="ru-RU" sz="700" b="0" i="0" u="none" strike="noStrike" dirty="0">
                        <a:solidFill>
                          <a:srgbClr val="000000"/>
                        </a:solidFill>
                        <a:effectLst/>
                        <a:latin typeface="Times New Roman" pitchFamily="18" charset="0"/>
                        <a:cs typeface="Times New Roman" pitchFamily="18" charset="0"/>
                      </a:endParaRPr>
                    </a:p>
                  </a:txBody>
                  <a:tcPr marL="3255" marR="3255" marT="3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xmlns="" val="4059917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Выноска 1 (с границей) 22"/>
          <p:cNvSpPr/>
          <p:nvPr/>
        </p:nvSpPr>
        <p:spPr>
          <a:xfrm>
            <a:off x="6149205" y="3974601"/>
            <a:ext cx="2551872" cy="432048"/>
          </a:xfrm>
          <a:prstGeom prst="accentCallout1">
            <a:avLst>
              <a:gd name="adj1" fmla="val 12032"/>
              <a:gd name="adj2" fmla="val -2247"/>
              <a:gd name="adj3" fmla="val 169611"/>
              <a:gd name="adj4" fmla="val -89174"/>
            </a:avLst>
          </a:prstGeom>
          <a:solidFill>
            <a:schemeClr val="bg1"/>
          </a:solidFill>
          <a:ln>
            <a:solidFill>
              <a:srgbClr val="2A2D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C00000"/>
                </a:solidFill>
                <a:latin typeface="Impact" panose="020B0806030902050204" pitchFamily="34" charset="0"/>
              </a:rPr>
              <a:t>5 ОБЩЕВОЙСКОВАЯ АРМИЯ</a:t>
            </a:r>
            <a:endParaRPr lang="ru-RU" sz="1600" dirty="0">
              <a:solidFill>
                <a:srgbClr val="C00000"/>
              </a:solidFill>
              <a:latin typeface="Impact" panose="020B0806030902050204" pitchFamily="34" charset="0"/>
            </a:endParaRPr>
          </a:p>
        </p:txBody>
      </p:sp>
      <p:pic>
        <p:nvPicPr>
          <p:cNvPr id="61" name="Рисунок 6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84168" y="807137"/>
            <a:ext cx="2681947" cy="3008162"/>
          </a:xfrm>
          <a:prstGeom prst="rect">
            <a:avLst/>
          </a:prstGeom>
          <a:effectLst>
            <a:outerShdw blurRad="50800" dist="38100" dir="2700000" algn="tl" rotWithShape="0">
              <a:prstClr val="black">
                <a:alpha val="40000"/>
              </a:prstClr>
            </a:outerShdw>
          </a:effectLst>
        </p:spPr>
      </p:pic>
      <p:pic>
        <p:nvPicPr>
          <p:cNvPr id="60" name="Picture 2" descr="G:\Агитация видеоролики\мое\Карта-РФ.png"/>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rightnessContrast bright="10000"/>
                    </a14:imgEffect>
                  </a14:imgLayer>
                </a14:imgProps>
              </a:ext>
              <a:ext uri="{28A0092B-C50C-407E-A947-70E740481C1C}">
                <a14:useLocalDpi xmlns:a14="http://schemas.microsoft.com/office/drawing/2010/main" xmlns="" val="0"/>
              </a:ext>
            </a:extLst>
          </a:blip>
          <a:srcRect l="57690" t="9791" r="-1"/>
          <a:stretch/>
        </p:blipFill>
        <p:spPr bwMode="auto">
          <a:xfrm>
            <a:off x="179513" y="70848"/>
            <a:ext cx="6192688" cy="492715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Прямоугольник 11"/>
          <p:cNvSpPr/>
          <p:nvPr/>
        </p:nvSpPr>
        <p:spPr>
          <a:xfrm>
            <a:off x="124628" y="65873"/>
            <a:ext cx="8712967" cy="4946529"/>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smtClean="0">
              <a:solidFill>
                <a:srgbClr val="66AA85"/>
              </a:solidFill>
              <a:latin typeface="Arial Black" panose="020B0A04020102020204" pitchFamily="34" charset="0"/>
            </a:endParaRPr>
          </a:p>
        </p:txBody>
      </p:sp>
      <p:sp>
        <p:nvSpPr>
          <p:cNvPr id="31" name="Прямоугольник 30"/>
          <p:cNvSpPr/>
          <p:nvPr/>
        </p:nvSpPr>
        <p:spPr>
          <a:xfrm>
            <a:off x="126184" y="150047"/>
            <a:ext cx="8494364" cy="539221"/>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ctr"/>
            <a:r>
              <a:rPr lang="ru-RU" spc="300" dirty="0" smtClean="0">
                <a:solidFill>
                  <a:schemeClr val="tx1"/>
                </a:solidFill>
                <a:latin typeface="Arial Black" panose="020B0A04020102020204" pitchFamily="34" charset="0"/>
              </a:rPr>
              <a:t>ТРЕБОВАНИЯ, ПРЕДЪЯВЛЯЕМЫЕ К КАНДИДАТУ ПРИ </a:t>
            </a:r>
          </a:p>
          <a:p>
            <a:pPr algn="ctr"/>
            <a:r>
              <a:rPr lang="ru-RU" spc="300" dirty="0" smtClean="0">
                <a:solidFill>
                  <a:schemeClr val="tx1"/>
                </a:solidFill>
                <a:latin typeface="Arial Black" panose="020B0A04020102020204" pitchFamily="34" charset="0"/>
              </a:rPr>
              <a:t>ПОСТУПЛЕНИИ НА ВОЕННУЮ СЛУЖБУ ПО КОНТРАКТУ</a:t>
            </a:r>
            <a:endParaRPr lang="ru-RU" spc="300" dirty="0">
              <a:solidFill>
                <a:schemeClr val="tx1"/>
              </a:solidFill>
              <a:latin typeface="Arial Black" panose="020B0A04020102020204" pitchFamily="34" charset="0"/>
            </a:endParaRPr>
          </a:p>
        </p:txBody>
      </p:sp>
      <p:sp>
        <p:nvSpPr>
          <p:cNvPr id="32" name="Прямоугольник с двумя усеченными противолежащими углами 31"/>
          <p:cNvSpPr/>
          <p:nvPr/>
        </p:nvSpPr>
        <p:spPr>
          <a:xfrm>
            <a:off x="8497414" y="65873"/>
            <a:ext cx="556829" cy="417645"/>
          </a:xfrm>
          <a:prstGeom prst="snip2DiagRect">
            <a:avLst>
              <a:gd name="adj1" fmla="val 0"/>
              <a:gd name="adj2" fmla="val 28081"/>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9F4273D-664F-47E8-999D-61EF835FA427}" type="slidenum">
              <a:rPr lang="ru-RU" sz="1800" b="1" smtClean="0">
                <a:ln>
                  <a:solidFill>
                    <a:schemeClr val="tx1"/>
                  </a:solidFill>
                </a:ln>
                <a:solidFill>
                  <a:schemeClr val="tx1"/>
                </a:solidFill>
                <a:effectLst>
                  <a:outerShdw blurRad="38100" dist="38100" dir="2700000" algn="tl">
                    <a:srgbClr val="000000">
                      <a:alpha val="43137"/>
                    </a:srgbClr>
                  </a:outerShdw>
                </a:effectLst>
              </a:rPr>
              <a:pPr algn="ctr"/>
              <a:t>6</a:t>
            </a:fld>
            <a:endParaRPr lang="ru-RU" sz="1800" b="1" dirty="0">
              <a:ln>
                <a:solidFill>
                  <a:schemeClr val="tx1"/>
                </a:solidFill>
              </a:ln>
              <a:solidFill>
                <a:schemeClr val="tx1"/>
              </a:solidFill>
              <a:effectLst>
                <a:outerShdw blurRad="38100" dist="38100" dir="2700000" algn="tl">
                  <a:srgbClr val="000000">
                    <a:alpha val="43137"/>
                  </a:srgbClr>
                </a:outerShdw>
              </a:effectLst>
            </a:endParaRPr>
          </a:p>
        </p:txBody>
      </p:sp>
      <p:sp>
        <p:nvSpPr>
          <p:cNvPr id="11" name="Прямоугольник 10"/>
          <p:cNvSpPr/>
          <p:nvPr/>
        </p:nvSpPr>
        <p:spPr>
          <a:xfrm>
            <a:off x="141572" y="809684"/>
            <a:ext cx="4142979" cy="262222"/>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just"/>
            <a:r>
              <a:rPr lang="ru-RU" sz="1000" b="1" dirty="0">
                <a:solidFill>
                  <a:prstClr val="black"/>
                </a:solidFill>
                <a:latin typeface="Arial" charset="0"/>
                <a:cs typeface="Arial" charset="0"/>
              </a:rPr>
              <a:t>Возраст – при заключении первого контракта– 18-40 лет</a:t>
            </a:r>
          </a:p>
        </p:txBody>
      </p:sp>
      <p:sp>
        <p:nvSpPr>
          <p:cNvPr id="13" name="Прямоугольник 12"/>
          <p:cNvSpPr/>
          <p:nvPr/>
        </p:nvSpPr>
        <p:spPr>
          <a:xfrm>
            <a:off x="150172" y="1183457"/>
            <a:ext cx="4134379" cy="416110"/>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just"/>
            <a:r>
              <a:rPr lang="ru-RU" sz="1000" b="1" dirty="0">
                <a:solidFill>
                  <a:prstClr val="black"/>
                </a:solidFill>
                <a:latin typeface="Arial" charset="0"/>
                <a:cs typeface="Arial" charset="0"/>
              </a:rPr>
              <a:t>Предельный возраст пребывания на военной службе – 50 лет.  Возможность заключения  контракта до 65 лет</a:t>
            </a:r>
          </a:p>
        </p:txBody>
      </p:sp>
      <p:sp>
        <p:nvSpPr>
          <p:cNvPr id="14" name="Прямоугольник 13"/>
          <p:cNvSpPr/>
          <p:nvPr/>
        </p:nvSpPr>
        <p:spPr>
          <a:xfrm>
            <a:off x="141572" y="1760150"/>
            <a:ext cx="4142979" cy="262222"/>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just"/>
            <a:r>
              <a:rPr lang="ru-RU" sz="1000" b="1" dirty="0">
                <a:solidFill>
                  <a:prstClr val="black"/>
                </a:solidFill>
                <a:latin typeface="Arial" charset="0"/>
                <a:cs typeface="Arial" charset="0"/>
              </a:rPr>
              <a:t>Образование – не ниже основного общего</a:t>
            </a:r>
          </a:p>
        </p:txBody>
      </p:sp>
      <p:sp>
        <p:nvSpPr>
          <p:cNvPr id="15" name="Прямоугольник 14"/>
          <p:cNvSpPr/>
          <p:nvPr/>
        </p:nvSpPr>
        <p:spPr>
          <a:xfrm>
            <a:off x="4629835" y="762804"/>
            <a:ext cx="4416148" cy="902341"/>
          </a:xfrm>
          <a:prstGeom prst="rect">
            <a:avLst/>
          </a:prstGeom>
          <a:solidFill>
            <a:schemeClr val="bg1">
              <a:alpha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363538" algn="just"/>
            <a:r>
              <a:rPr lang="ru-RU" sz="1000" dirty="0">
                <a:solidFill>
                  <a:schemeClr val="tx1"/>
                </a:solidFill>
              </a:rPr>
              <a:t>Военнослужащие, не отвечающие установленным требованиям (по результатам периода обучения, аттестации, контрольных мероприятий, а также при нарушении установленных запретов и т.д.), могут быть досрочно уволены по несоблюдению условий контракта, как в период обучения, так и при прохождении военной службы</a:t>
            </a:r>
          </a:p>
        </p:txBody>
      </p:sp>
      <p:sp>
        <p:nvSpPr>
          <p:cNvPr id="16" name="Прямоугольник 15"/>
          <p:cNvSpPr/>
          <p:nvPr/>
        </p:nvSpPr>
        <p:spPr>
          <a:xfrm>
            <a:off x="4645158" y="2157270"/>
            <a:ext cx="4409086" cy="430887"/>
          </a:xfrm>
          <a:prstGeom prst="rect">
            <a:avLst/>
          </a:prstGeom>
          <a:solidFill>
            <a:schemeClr val="bg1">
              <a:alpha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363538" algn="just"/>
            <a:r>
              <a:rPr lang="ru-RU" sz="1000" dirty="0">
                <a:solidFill>
                  <a:schemeClr val="tx1"/>
                </a:solidFill>
              </a:rPr>
              <a:t>Показатели состояния здоровья учитываются в зависимости от ВУС и особенностей прохождения военной службы</a:t>
            </a:r>
          </a:p>
        </p:txBody>
      </p:sp>
      <p:sp>
        <p:nvSpPr>
          <p:cNvPr id="17" name="Прямоугольник 16"/>
          <p:cNvSpPr/>
          <p:nvPr/>
        </p:nvSpPr>
        <p:spPr>
          <a:xfrm>
            <a:off x="151893" y="2117724"/>
            <a:ext cx="4142980" cy="569999"/>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just"/>
            <a:r>
              <a:rPr lang="ru-RU" sz="1000" b="1" dirty="0">
                <a:solidFill>
                  <a:prstClr val="black"/>
                </a:solidFill>
                <a:latin typeface="Arial" charset="0"/>
                <a:cs typeface="Arial" charset="0"/>
              </a:rPr>
              <a:t>Здоровье  </a:t>
            </a:r>
            <a:r>
              <a:rPr lang="ru-RU" sz="1000" b="1" dirty="0" smtClean="0">
                <a:solidFill>
                  <a:prstClr val="black"/>
                </a:solidFill>
                <a:latin typeface="Arial" charset="0"/>
                <a:cs typeface="Arial" charset="0"/>
              </a:rPr>
              <a:t>– «А» </a:t>
            </a:r>
            <a:r>
              <a:rPr lang="ru-RU" sz="1000" b="1" dirty="0">
                <a:solidFill>
                  <a:prstClr val="black"/>
                </a:solidFill>
                <a:latin typeface="Arial" charset="0"/>
                <a:cs typeface="Arial" charset="0"/>
              </a:rPr>
              <a:t>годен к военной </a:t>
            </a:r>
            <a:r>
              <a:rPr lang="ru-RU" sz="1000" b="1" dirty="0" smtClean="0">
                <a:solidFill>
                  <a:prstClr val="black"/>
                </a:solidFill>
                <a:latin typeface="Arial" charset="0"/>
                <a:cs typeface="Arial" charset="0"/>
              </a:rPr>
              <a:t>службе;</a:t>
            </a:r>
            <a:endParaRPr lang="ru-RU" sz="1000" b="1" dirty="0">
              <a:solidFill>
                <a:prstClr val="black"/>
              </a:solidFill>
              <a:latin typeface="Arial" charset="0"/>
              <a:cs typeface="Arial" charset="0"/>
            </a:endParaRPr>
          </a:p>
          <a:p>
            <a:pPr indent="361950" algn="just"/>
            <a:r>
              <a:rPr lang="ru-RU" sz="1000" b="1" dirty="0" smtClean="0">
                <a:solidFill>
                  <a:prstClr val="black"/>
                </a:solidFill>
                <a:latin typeface="Arial" charset="0"/>
                <a:cs typeface="Arial" charset="0"/>
              </a:rPr>
              <a:t>– «Б» </a:t>
            </a:r>
            <a:r>
              <a:rPr lang="ru-RU" sz="1000" b="1" dirty="0">
                <a:solidFill>
                  <a:prstClr val="black"/>
                </a:solidFill>
                <a:latin typeface="Arial" charset="0"/>
                <a:cs typeface="Arial" charset="0"/>
              </a:rPr>
              <a:t>годен к военной службе </a:t>
            </a:r>
            <a:r>
              <a:rPr lang="ru-RU" sz="1000" b="1" dirty="0" smtClean="0">
                <a:solidFill>
                  <a:prstClr val="black"/>
                </a:solidFill>
                <a:latin typeface="Arial" charset="0"/>
                <a:cs typeface="Arial" charset="0"/>
              </a:rPr>
              <a:t>с незначительными ограничениями.</a:t>
            </a:r>
            <a:endParaRPr lang="ru-RU" sz="1000" b="1" dirty="0">
              <a:solidFill>
                <a:prstClr val="black"/>
              </a:solidFill>
              <a:latin typeface="Arial" charset="0"/>
              <a:cs typeface="Arial" charset="0"/>
            </a:endParaRPr>
          </a:p>
        </p:txBody>
      </p:sp>
      <p:sp>
        <p:nvSpPr>
          <p:cNvPr id="18" name="Прямоугольник 17"/>
          <p:cNvSpPr/>
          <p:nvPr/>
        </p:nvSpPr>
        <p:spPr>
          <a:xfrm>
            <a:off x="137227" y="2783075"/>
            <a:ext cx="4144698" cy="416110"/>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just"/>
            <a:r>
              <a:rPr lang="ru-RU" sz="1000" b="1" dirty="0">
                <a:solidFill>
                  <a:prstClr val="black"/>
                </a:solidFill>
                <a:latin typeface="Arial" charset="0"/>
                <a:cs typeface="Arial" charset="0"/>
              </a:rPr>
              <a:t>Физическая подготовленность – сдача нормативов в соответствии с требованиями НФП-2009 </a:t>
            </a:r>
          </a:p>
        </p:txBody>
      </p:sp>
      <p:sp>
        <p:nvSpPr>
          <p:cNvPr id="19" name="Прямоугольник 5"/>
          <p:cNvSpPr/>
          <p:nvPr/>
        </p:nvSpPr>
        <p:spPr>
          <a:xfrm>
            <a:off x="150175" y="3448426"/>
            <a:ext cx="4144698" cy="569999"/>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just"/>
            <a:r>
              <a:rPr lang="ru-RU" sz="1000" b="1" dirty="0">
                <a:solidFill>
                  <a:prstClr val="black"/>
                </a:solidFill>
                <a:latin typeface="Arial" charset="0"/>
                <a:cs typeface="Arial" charset="0"/>
              </a:rPr>
              <a:t>Профессиональная  подготовленность</a:t>
            </a:r>
            <a:r>
              <a:rPr lang="ru-RU" sz="1000" b="1" dirty="0" smtClean="0">
                <a:solidFill>
                  <a:prstClr val="black"/>
                </a:solidFill>
                <a:latin typeface="Arial" charset="0"/>
                <a:cs typeface="Arial" charset="0"/>
              </a:rPr>
              <a:t>: </a:t>
            </a:r>
          </a:p>
          <a:p>
            <a:pPr algn="just"/>
            <a:r>
              <a:rPr lang="ru-RU" sz="1000" b="1" dirty="0" smtClean="0">
                <a:solidFill>
                  <a:prstClr val="black"/>
                </a:solidFill>
                <a:latin typeface="Arial" charset="0"/>
                <a:cs typeface="Arial" charset="0"/>
              </a:rPr>
              <a:t>–  </a:t>
            </a:r>
            <a:r>
              <a:rPr lang="ru-RU" sz="1000" b="1" dirty="0">
                <a:solidFill>
                  <a:prstClr val="black"/>
                </a:solidFill>
                <a:latin typeface="Arial" charset="0"/>
                <a:cs typeface="Arial" charset="0"/>
              </a:rPr>
              <a:t>находящиеся в запасе или проходящие службу по призыву</a:t>
            </a:r>
          </a:p>
          <a:p>
            <a:pPr algn="ctr"/>
            <a:r>
              <a:rPr lang="ru-RU" sz="1000" b="1" dirty="0">
                <a:solidFill>
                  <a:prstClr val="black"/>
                </a:solidFill>
                <a:latin typeface="Arial" charset="0"/>
                <a:cs typeface="Arial" charset="0"/>
              </a:rPr>
              <a:t>–  не  проходившие военную службу</a:t>
            </a:r>
          </a:p>
        </p:txBody>
      </p:sp>
      <p:sp>
        <p:nvSpPr>
          <p:cNvPr id="24" name="Прямоугольник 23"/>
          <p:cNvSpPr/>
          <p:nvPr/>
        </p:nvSpPr>
        <p:spPr>
          <a:xfrm>
            <a:off x="150175" y="4084941"/>
            <a:ext cx="4144698" cy="416110"/>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just"/>
            <a:r>
              <a:rPr lang="ru-RU" sz="1000" b="1" dirty="0" err="1">
                <a:solidFill>
                  <a:prstClr val="black"/>
                </a:solidFill>
                <a:latin typeface="Arial" charset="0"/>
                <a:cs typeface="Arial" charset="0"/>
              </a:rPr>
              <a:t>Профпригодность</a:t>
            </a:r>
            <a:r>
              <a:rPr lang="ru-RU" sz="1000" b="1" dirty="0">
                <a:solidFill>
                  <a:prstClr val="black"/>
                </a:solidFill>
                <a:latin typeface="Arial" charset="0"/>
                <a:cs typeface="Arial" charset="0"/>
              </a:rPr>
              <a:t> – </a:t>
            </a:r>
            <a:r>
              <a:rPr lang="en-US" sz="1000" b="1" dirty="0">
                <a:solidFill>
                  <a:prstClr val="black"/>
                </a:solidFill>
                <a:latin typeface="Arial" charset="0"/>
                <a:cs typeface="Arial" charset="0"/>
              </a:rPr>
              <a:t>I</a:t>
            </a:r>
            <a:r>
              <a:rPr lang="ru-RU" sz="1000" b="1" dirty="0">
                <a:solidFill>
                  <a:prstClr val="black"/>
                </a:solidFill>
                <a:latin typeface="Arial" charset="0"/>
                <a:cs typeface="Arial" charset="0"/>
              </a:rPr>
              <a:t>, </a:t>
            </a:r>
            <a:r>
              <a:rPr lang="en-US" sz="1000" b="1" dirty="0">
                <a:solidFill>
                  <a:prstClr val="black"/>
                </a:solidFill>
                <a:latin typeface="Arial" charset="0"/>
                <a:cs typeface="Arial" charset="0"/>
              </a:rPr>
              <a:t>II </a:t>
            </a:r>
            <a:r>
              <a:rPr lang="ru-RU" sz="1000" b="1" dirty="0">
                <a:solidFill>
                  <a:prstClr val="black"/>
                </a:solidFill>
                <a:latin typeface="Arial" charset="0"/>
                <a:cs typeface="Arial" charset="0"/>
              </a:rPr>
              <a:t>категории, при отсутствии </a:t>
            </a:r>
            <a:r>
              <a:rPr lang="ru-RU" sz="1000" b="1" dirty="0" smtClean="0">
                <a:solidFill>
                  <a:prstClr val="black"/>
                </a:solidFill>
                <a:latin typeface="Arial" charset="0"/>
                <a:cs typeface="Arial" charset="0"/>
              </a:rPr>
              <a:t>таких кандидатов </a:t>
            </a:r>
            <a:r>
              <a:rPr lang="ru-RU" sz="1000" b="1" dirty="0">
                <a:solidFill>
                  <a:prstClr val="black"/>
                </a:solidFill>
                <a:latin typeface="Arial" charset="0"/>
                <a:cs typeface="Arial" charset="0"/>
              </a:rPr>
              <a:t>рассматриваются кандидаты с </a:t>
            </a:r>
            <a:r>
              <a:rPr lang="en-US" sz="1000" b="1" dirty="0">
                <a:solidFill>
                  <a:prstClr val="black"/>
                </a:solidFill>
                <a:latin typeface="Arial" charset="0"/>
                <a:cs typeface="Arial" charset="0"/>
              </a:rPr>
              <a:t>III </a:t>
            </a:r>
            <a:r>
              <a:rPr lang="ru-RU" sz="1000" b="1" dirty="0">
                <a:solidFill>
                  <a:prstClr val="black"/>
                </a:solidFill>
                <a:latin typeface="Arial" charset="0"/>
                <a:cs typeface="Arial" charset="0"/>
              </a:rPr>
              <a:t>категорией</a:t>
            </a:r>
          </a:p>
        </p:txBody>
      </p:sp>
      <p:sp>
        <p:nvSpPr>
          <p:cNvPr id="25" name="Прямоугольник 7"/>
          <p:cNvSpPr/>
          <p:nvPr/>
        </p:nvSpPr>
        <p:spPr>
          <a:xfrm>
            <a:off x="150175" y="4596292"/>
            <a:ext cx="4144698" cy="416110"/>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just"/>
            <a:r>
              <a:rPr lang="ru-RU" sz="1000" b="1" dirty="0">
                <a:solidFill>
                  <a:prstClr val="black"/>
                </a:solidFill>
                <a:latin typeface="Arial" charset="0"/>
                <a:cs typeface="Arial" charset="0"/>
              </a:rPr>
              <a:t>Ограничения, запреты и обязанности, связанные с прохождением военной службы</a:t>
            </a:r>
          </a:p>
        </p:txBody>
      </p:sp>
      <p:sp>
        <p:nvSpPr>
          <p:cNvPr id="26" name="Прямоугольник 16"/>
          <p:cNvSpPr/>
          <p:nvPr/>
        </p:nvSpPr>
        <p:spPr>
          <a:xfrm>
            <a:off x="4645158" y="2780663"/>
            <a:ext cx="4409085" cy="600164"/>
          </a:xfrm>
          <a:prstGeom prst="rect">
            <a:avLst/>
          </a:prstGeom>
          <a:solidFill>
            <a:schemeClr val="bg1">
              <a:alpha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363538" algn="just"/>
            <a:r>
              <a:rPr lang="ru-RU" sz="1000" dirty="0">
                <a:solidFill>
                  <a:schemeClr val="tx1"/>
                </a:solidFill>
              </a:rPr>
              <a:t>Физическая подготовленность проверяется по установленным нормативам на силу, быстроту и выносливость, на выбор по одному из упражнений на каждое физическое качество</a:t>
            </a:r>
          </a:p>
        </p:txBody>
      </p:sp>
      <p:sp>
        <p:nvSpPr>
          <p:cNvPr id="27" name="Прямоугольник 16"/>
          <p:cNvSpPr/>
          <p:nvPr/>
        </p:nvSpPr>
        <p:spPr>
          <a:xfrm>
            <a:off x="4647498" y="3972337"/>
            <a:ext cx="4408465" cy="430887"/>
          </a:xfrm>
          <a:prstGeom prst="rect">
            <a:avLst/>
          </a:prstGeom>
          <a:solidFill>
            <a:schemeClr val="bg1">
              <a:alpha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363538" algn="just"/>
            <a:r>
              <a:rPr lang="ru-RU" sz="1000" dirty="0">
                <a:solidFill>
                  <a:schemeClr val="tx1"/>
                </a:solidFill>
              </a:rPr>
              <a:t>Повышение качества при комплектовании дефицитных специальностей</a:t>
            </a:r>
          </a:p>
        </p:txBody>
      </p:sp>
      <p:sp>
        <p:nvSpPr>
          <p:cNvPr id="28" name="Прямоугольник 16"/>
          <p:cNvSpPr/>
          <p:nvPr/>
        </p:nvSpPr>
        <p:spPr>
          <a:xfrm>
            <a:off x="4645778" y="4496345"/>
            <a:ext cx="4408465" cy="574991"/>
          </a:xfrm>
          <a:prstGeom prst="rect">
            <a:avLst/>
          </a:prstGeom>
          <a:solidFill>
            <a:schemeClr val="bg1">
              <a:alpha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363538" algn="just"/>
            <a:r>
              <a:rPr lang="ru-RU" sz="1000" dirty="0">
                <a:solidFill>
                  <a:schemeClr val="tx1"/>
                </a:solidFill>
              </a:rPr>
              <a:t>В соответствии с действующим </a:t>
            </a:r>
            <a:r>
              <a:rPr lang="ru-RU" sz="1000" dirty="0" smtClean="0">
                <a:solidFill>
                  <a:schemeClr val="tx1"/>
                </a:solidFill>
              </a:rPr>
              <a:t>законодательством. Реализация </a:t>
            </a:r>
            <a:r>
              <a:rPr lang="ru-RU" sz="1000" dirty="0">
                <a:solidFill>
                  <a:schemeClr val="tx1"/>
                </a:solidFill>
              </a:rPr>
              <a:t>проверок благонадежности и профессиональной пригодности </a:t>
            </a:r>
            <a:r>
              <a:rPr lang="ru-RU" sz="1000" dirty="0" smtClean="0">
                <a:solidFill>
                  <a:schemeClr val="tx1"/>
                </a:solidFill>
              </a:rPr>
              <a:t>военнослужащих-контрактников.</a:t>
            </a:r>
            <a:endParaRPr lang="ru-RU" sz="1000" dirty="0">
              <a:solidFill>
                <a:schemeClr val="tx1"/>
              </a:solidFill>
            </a:endParaRPr>
          </a:p>
        </p:txBody>
      </p:sp>
      <p:sp>
        <p:nvSpPr>
          <p:cNvPr id="29" name="Прямоугольник 16"/>
          <p:cNvSpPr/>
          <p:nvPr/>
        </p:nvSpPr>
        <p:spPr>
          <a:xfrm>
            <a:off x="4645158" y="3439761"/>
            <a:ext cx="4409085" cy="430887"/>
          </a:xfrm>
          <a:prstGeom prst="rect">
            <a:avLst/>
          </a:prstGeom>
          <a:solidFill>
            <a:schemeClr val="bg1">
              <a:alpha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363538" algn="just"/>
            <a:r>
              <a:rPr lang="ru-RU" sz="1000" dirty="0">
                <a:solidFill>
                  <a:schemeClr val="tx1"/>
                </a:solidFill>
              </a:rPr>
              <a:t>Повышение качества и мотивации на военную службу отбираемых кандидатов</a:t>
            </a:r>
          </a:p>
        </p:txBody>
      </p:sp>
      <p:sp>
        <p:nvSpPr>
          <p:cNvPr id="30" name="Прямоугольник 29"/>
          <p:cNvSpPr/>
          <p:nvPr/>
        </p:nvSpPr>
        <p:spPr>
          <a:xfrm>
            <a:off x="4645158" y="1743521"/>
            <a:ext cx="4409086" cy="261610"/>
          </a:xfrm>
          <a:prstGeom prst="rect">
            <a:avLst/>
          </a:prstGeom>
          <a:solidFill>
            <a:schemeClr val="bg1">
              <a:alpha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363538" algn="just"/>
            <a:r>
              <a:rPr lang="ru-RU" sz="1000" dirty="0">
                <a:solidFill>
                  <a:schemeClr val="tx1"/>
                </a:solidFill>
              </a:rPr>
              <a:t>Повышение уровня интеллектуального развития</a:t>
            </a:r>
          </a:p>
        </p:txBody>
      </p:sp>
      <p:sp>
        <p:nvSpPr>
          <p:cNvPr id="33" name="Правая фигурная скобка 32"/>
          <p:cNvSpPr/>
          <p:nvPr/>
        </p:nvSpPr>
        <p:spPr>
          <a:xfrm>
            <a:off x="4297170" y="1050955"/>
            <a:ext cx="235612" cy="288350"/>
          </a:xfrm>
          <a:prstGeom prst="rightBrace">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ctr"/>
            <a:endParaRPr lang="ru-RU" sz="1100" b="1">
              <a:solidFill>
                <a:prstClr val="black"/>
              </a:solidFill>
              <a:latin typeface="Arial" charset="0"/>
              <a:cs typeface="Arial" charset="0"/>
            </a:endParaRPr>
          </a:p>
        </p:txBody>
      </p:sp>
    </p:spTree>
    <p:extLst>
      <p:ext uri="{BB962C8B-B14F-4D97-AF65-F5344CB8AC3E}">
        <p14:creationId xmlns:p14="http://schemas.microsoft.com/office/powerpoint/2010/main" xmlns="" val="4244857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Выноска 1 (с границей) 22"/>
          <p:cNvSpPr/>
          <p:nvPr/>
        </p:nvSpPr>
        <p:spPr>
          <a:xfrm>
            <a:off x="6149205" y="3974601"/>
            <a:ext cx="2551872" cy="432048"/>
          </a:xfrm>
          <a:prstGeom prst="accentCallout1">
            <a:avLst>
              <a:gd name="adj1" fmla="val 12032"/>
              <a:gd name="adj2" fmla="val -2247"/>
              <a:gd name="adj3" fmla="val 169611"/>
              <a:gd name="adj4" fmla="val -89174"/>
            </a:avLst>
          </a:prstGeom>
          <a:solidFill>
            <a:schemeClr val="bg1"/>
          </a:solidFill>
          <a:ln>
            <a:solidFill>
              <a:srgbClr val="2A2D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C00000"/>
                </a:solidFill>
                <a:latin typeface="Impact" panose="020B0806030902050204" pitchFamily="34" charset="0"/>
              </a:rPr>
              <a:t>5 ОБЩЕВОЙСКОВАЯ АРМИЯ</a:t>
            </a:r>
            <a:endParaRPr lang="ru-RU" sz="1600" dirty="0">
              <a:solidFill>
                <a:srgbClr val="C00000"/>
              </a:solidFill>
              <a:latin typeface="Impact" panose="020B0806030902050204" pitchFamily="34" charset="0"/>
            </a:endParaRPr>
          </a:p>
        </p:txBody>
      </p:sp>
      <p:pic>
        <p:nvPicPr>
          <p:cNvPr id="61" name="Рисунок 6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84168" y="807137"/>
            <a:ext cx="2681947" cy="3008162"/>
          </a:xfrm>
          <a:prstGeom prst="rect">
            <a:avLst/>
          </a:prstGeom>
          <a:effectLst>
            <a:outerShdw blurRad="50800" dist="38100" dir="2700000" algn="tl" rotWithShape="0">
              <a:prstClr val="black">
                <a:alpha val="40000"/>
              </a:prstClr>
            </a:outerShdw>
          </a:effectLst>
        </p:spPr>
      </p:pic>
      <p:pic>
        <p:nvPicPr>
          <p:cNvPr id="60" name="Picture 2" descr="G:\Агитация видеоролики\мое\Карта-РФ.png"/>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rightnessContrast bright="10000"/>
                    </a14:imgEffect>
                  </a14:imgLayer>
                </a14:imgProps>
              </a:ext>
              <a:ext uri="{28A0092B-C50C-407E-A947-70E740481C1C}">
                <a14:useLocalDpi xmlns:a14="http://schemas.microsoft.com/office/drawing/2010/main" xmlns="" val="0"/>
              </a:ext>
            </a:extLst>
          </a:blip>
          <a:srcRect l="57690" t="9791" r="-1"/>
          <a:stretch/>
        </p:blipFill>
        <p:spPr bwMode="auto">
          <a:xfrm>
            <a:off x="179513" y="70848"/>
            <a:ext cx="6192688" cy="492715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Прямоугольник 11"/>
          <p:cNvSpPr/>
          <p:nvPr/>
        </p:nvSpPr>
        <p:spPr>
          <a:xfrm>
            <a:off x="124628" y="65873"/>
            <a:ext cx="8712967" cy="4946529"/>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smtClean="0">
              <a:solidFill>
                <a:srgbClr val="66AA85"/>
              </a:solidFill>
              <a:latin typeface="Arial Black" panose="020B0A04020102020204" pitchFamily="34" charset="0"/>
            </a:endParaRPr>
          </a:p>
        </p:txBody>
      </p:sp>
      <p:sp>
        <p:nvSpPr>
          <p:cNvPr id="31" name="Прямоугольник 30"/>
          <p:cNvSpPr/>
          <p:nvPr/>
        </p:nvSpPr>
        <p:spPr>
          <a:xfrm>
            <a:off x="126184" y="150047"/>
            <a:ext cx="8494364" cy="539221"/>
          </a:xfrm>
          <a:prstGeom prst="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lIns="107287" tIns="53643" rIns="107287" bIns="53643" anchor="ctr">
            <a:spAutoFit/>
          </a:bodyPr>
          <a:lstStyle/>
          <a:p>
            <a:pPr algn="ctr"/>
            <a:r>
              <a:rPr lang="ru-RU" spc="300" dirty="0" smtClean="0">
                <a:solidFill>
                  <a:schemeClr val="tx1"/>
                </a:solidFill>
                <a:latin typeface="Arial Black" panose="020B0A04020102020204" pitchFamily="34" charset="0"/>
              </a:rPr>
              <a:t>АЛГОРИТМ ДЕЙСТВИЙ ДЛЯ ПОСТУПЛЕНИЯ</a:t>
            </a:r>
          </a:p>
          <a:p>
            <a:pPr algn="ctr"/>
            <a:r>
              <a:rPr lang="ru-RU" spc="300" dirty="0" smtClean="0">
                <a:solidFill>
                  <a:schemeClr val="tx1"/>
                </a:solidFill>
                <a:latin typeface="Arial Black" panose="020B0A04020102020204" pitchFamily="34" charset="0"/>
              </a:rPr>
              <a:t>НА ВОЕННУЮ СЛУЖБУ ПО КОНТРАКТУ ПО НОВОЙ СИСТЕМЕ</a:t>
            </a:r>
            <a:endParaRPr lang="ru-RU" spc="300" dirty="0">
              <a:solidFill>
                <a:schemeClr val="tx1"/>
              </a:solidFill>
              <a:latin typeface="Arial Black" panose="020B0A04020102020204" pitchFamily="34" charset="0"/>
            </a:endParaRPr>
          </a:p>
        </p:txBody>
      </p:sp>
      <p:sp>
        <p:nvSpPr>
          <p:cNvPr id="32" name="Прямоугольник с двумя усеченными противолежащими углами 31"/>
          <p:cNvSpPr/>
          <p:nvPr/>
        </p:nvSpPr>
        <p:spPr>
          <a:xfrm>
            <a:off x="8497414" y="65873"/>
            <a:ext cx="556829" cy="417645"/>
          </a:xfrm>
          <a:prstGeom prst="snip2DiagRect">
            <a:avLst>
              <a:gd name="adj1" fmla="val 0"/>
              <a:gd name="adj2" fmla="val 28081"/>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9F4273D-664F-47E8-999D-61EF835FA427}" type="slidenum">
              <a:rPr lang="ru-RU" sz="1800" b="1" smtClean="0">
                <a:ln>
                  <a:solidFill>
                    <a:schemeClr val="tx1"/>
                  </a:solidFill>
                </a:ln>
                <a:solidFill>
                  <a:schemeClr val="tx1"/>
                </a:solidFill>
                <a:effectLst>
                  <a:outerShdw blurRad="38100" dist="38100" dir="2700000" algn="tl">
                    <a:srgbClr val="000000">
                      <a:alpha val="43137"/>
                    </a:srgbClr>
                  </a:outerShdw>
                </a:effectLst>
              </a:rPr>
              <a:pPr algn="ctr"/>
              <a:t>7</a:t>
            </a:fld>
            <a:endParaRPr lang="ru-RU" sz="1800" b="1" dirty="0">
              <a:ln>
                <a:solidFill>
                  <a:schemeClr val="tx1"/>
                </a:solidFill>
              </a:ln>
              <a:solidFill>
                <a:schemeClr val="tx1"/>
              </a:solidFill>
              <a:effectLst>
                <a:outerShdw blurRad="38100" dist="38100" dir="2700000" algn="tl">
                  <a:srgbClr val="000000">
                    <a:alpha val="43137"/>
                  </a:srgbClr>
                </a:outerShdw>
              </a:effectLst>
            </a:endParaRPr>
          </a:p>
        </p:txBody>
      </p:sp>
      <p:sp>
        <p:nvSpPr>
          <p:cNvPr id="34" name="Выноска со стрелкой вниз 33"/>
          <p:cNvSpPr/>
          <p:nvPr/>
        </p:nvSpPr>
        <p:spPr>
          <a:xfrm>
            <a:off x="124628" y="785810"/>
            <a:ext cx="8929615" cy="934185"/>
          </a:xfrm>
          <a:prstGeom prst="downArrowCallout">
            <a:avLst>
              <a:gd name="adj1" fmla="val 711764"/>
              <a:gd name="adj2" fmla="val 355882"/>
              <a:gd name="adj3" fmla="val 25000"/>
              <a:gd name="adj4" fmla="val 75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600" dirty="0"/>
              <a:t>10 шагов поступления на военную службу по контракту</a:t>
            </a:r>
          </a:p>
          <a:p>
            <a:pPr algn="ctr"/>
            <a:r>
              <a:rPr lang="ru-RU" sz="1733" dirty="0"/>
              <a:t>(подробнее на официальном сайте Минобороны России по адресу </a:t>
            </a:r>
            <a:r>
              <a:rPr lang="en-US" sz="1733" dirty="0"/>
              <a:t>www.mil.ru</a:t>
            </a:r>
            <a:r>
              <a:rPr lang="ru-RU" sz="1733" dirty="0"/>
              <a:t>)</a:t>
            </a:r>
          </a:p>
        </p:txBody>
      </p:sp>
      <p:sp>
        <p:nvSpPr>
          <p:cNvPr id="35" name="Скругленный прямоугольник 34"/>
          <p:cNvSpPr/>
          <p:nvPr/>
        </p:nvSpPr>
        <p:spPr>
          <a:xfrm>
            <a:off x="124628" y="1772188"/>
            <a:ext cx="8929615" cy="25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b="1" dirty="0">
                <a:solidFill>
                  <a:srgbClr val="C00000"/>
                </a:solidFill>
              </a:rPr>
              <a:t>Первый шаг: </a:t>
            </a:r>
            <a:r>
              <a:rPr lang="ru-RU" dirty="0"/>
              <a:t>обратиться на пункт отбора (по телефону, через интернет, по почте)</a:t>
            </a:r>
          </a:p>
        </p:txBody>
      </p:sp>
      <p:sp>
        <p:nvSpPr>
          <p:cNvPr id="36" name="Скругленный прямоугольник 35"/>
          <p:cNvSpPr/>
          <p:nvPr/>
        </p:nvSpPr>
        <p:spPr>
          <a:xfrm>
            <a:off x="124628" y="2106557"/>
            <a:ext cx="8929615" cy="25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b="1" dirty="0">
                <a:solidFill>
                  <a:srgbClr val="C00000"/>
                </a:solidFill>
              </a:rPr>
              <a:t>Второй шаг: </a:t>
            </a:r>
            <a:r>
              <a:rPr lang="ru-RU" dirty="0"/>
              <a:t>собрать документы для поступления на военную службу</a:t>
            </a:r>
          </a:p>
        </p:txBody>
      </p:sp>
      <p:sp>
        <p:nvSpPr>
          <p:cNvPr id="37" name="Скругленный прямоугольник 36"/>
          <p:cNvSpPr/>
          <p:nvPr/>
        </p:nvSpPr>
        <p:spPr>
          <a:xfrm>
            <a:off x="124628" y="2427690"/>
            <a:ext cx="8929615" cy="25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b="1" dirty="0">
                <a:solidFill>
                  <a:srgbClr val="C00000"/>
                </a:solidFill>
              </a:rPr>
              <a:t>Третий шаг: </a:t>
            </a:r>
            <a:r>
              <a:rPr lang="ru-RU" dirty="0"/>
              <a:t>пройти собеседование и подать заявление о приеме на военную службу</a:t>
            </a:r>
          </a:p>
        </p:txBody>
      </p:sp>
      <p:sp>
        <p:nvSpPr>
          <p:cNvPr id="38" name="Скругленный прямоугольник 37"/>
          <p:cNvSpPr/>
          <p:nvPr/>
        </p:nvSpPr>
        <p:spPr>
          <a:xfrm>
            <a:off x="124628" y="2768103"/>
            <a:ext cx="8929615" cy="25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b="1" dirty="0">
                <a:solidFill>
                  <a:srgbClr val="C00000"/>
                </a:solidFill>
              </a:rPr>
              <a:t>Четвертый шаг: </a:t>
            </a:r>
            <a:r>
              <a:rPr lang="ru-RU" dirty="0"/>
              <a:t>пройти на пункте отбора профессиональный психологический отбор</a:t>
            </a:r>
          </a:p>
        </p:txBody>
      </p:sp>
      <p:sp>
        <p:nvSpPr>
          <p:cNvPr id="39" name="Скругленный прямоугольник 38"/>
          <p:cNvSpPr/>
          <p:nvPr/>
        </p:nvSpPr>
        <p:spPr>
          <a:xfrm>
            <a:off x="124628" y="3104686"/>
            <a:ext cx="8929615" cy="25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b="1" dirty="0">
                <a:solidFill>
                  <a:srgbClr val="C00000"/>
                </a:solidFill>
              </a:rPr>
              <a:t>Пятый шаг: </a:t>
            </a:r>
            <a:r>
              <a:rPr lang="ru-RU" dirty="0"/>
              <a:t>пройти медицинское освидетельствование в военном комиссариате</a:t>
            </a:r>
          </a:p>
        </p:txBody>
      </p:sp>
      <p:sp>
        <p:nvSpPr>
          <p:cNvPr id="40" name="Скругленный прямоугольник 39"/>
          <p:cNvSpPr/>
          <p:nvPr/>
        </p:nvSpPr>
        <p:spPr>
          <a:xfrm>
            <a:off x="124628" y="3429165"/>
            <a:ext cx="8929615" cy="25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b="1" dirty="0">
                <a:solidFill>
                  <a:srgbClr val="C00000"/>
                </a:solidFill>
              </a:rPr>
              <a:t>Шестой шаг: </a:t>
            </a:r>
            <a:r>
              <a:rPr lang="ru-RU" dirty="0"/>
              <a:t>пройти проверку физической подготовленности на пункте отбора</a:t>
            </a:r>
          </a:p>
        </p:txBody>
      </p:sp>
      <p:sp>
        <p:nvSpPr>
          <p:cNvPr id="41" name="Скругленный прямоугольник 40"/>
          <p:cNvSpPr/>
          <p:nvPr/>
        </p:nvSpPr>
        <p:spPr>
          <a:xfrm>
            <a:off x="124628" y="3777712"/>
            <a:ext cx="8929615" cy="25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b="1" dirty="0">
                <a:solidFill>
                  <a:srgbClr val="C00000"/>
                </a:solidFill>
              </a:rPr>
              <a:t>Седьмой шаг: </a:t>
            </a:r>
            <a:r>
              <a:rPr lang="ru-RU" dirty="0"/>
              <a:t>получить заключение совместной комиссии пункта отбора и военного комиссариата</a:t>
            </a:r>
          </a:p>
        </p:txBody>
      </p:sp>
      <p:sp>
        <p:nvSpPr>
          <p:cNvPr id="42" name="Скругленный прямоугольник 41"/>
          <p:cNvSpPr/>
          <p:nvPr/>
        </p:nvSpPr>
        <p:spPr>
          <a:xfrm>
            <a:off x="124627" y="4116686"/>
            <a:ext cx="8929615" cy="252000"/>
          </a:xfrm>
          <a:prstGeom prst="roundRect">
            <a:avLst/>
          </a:prstGeom>
        </p:spPr>
        <p:style>
          <a:lnRef idx="1">
            <a:schemeClr val="accent1"/>
          </a:lnRef>
          <a:fillRef idx="2">
            <a:schemeClr val="accent1"/>
          </a:fillRef>
          <a:effectRef idx="1">
            <a:schemeClr val="accent1"/>
          </a:effectRef>
          <a:fontRef idx="minor">
            <a:schemeClr val="dk1"/>
          </a:fontRef>
        </p:style>
        <p:txBody>
          <a:bodyPr lIns="39000" rIns="39000" rtlCol="0" anchor="ctr"/>
          <a:lstStyle/>
          <a:p>
            <a:pPr algn="just"/>
            <a:r>
              <a:rPr lang="ru-RU" b="1" dirty="0">
                <a:solidFill>
                  <a:srgbClr val="C00000"/>
                </a:solidFill>
              </a:rPr>
              <a:t>Восьмой шаг: </a:t>
            </a:r>
            <a:r>
              <a:rPr lang="ru-RU" spc="-32" dirty="0">
                <a:solidFill>
                  <a:schemeClr val="tx1"/>
                </a:solidFill>
              </a:rPr>
              <a:t>п</a:t>
            </a:r>
            <a:r>
              <a:rPr lang="ru-RU" spc="-32" dirty="0"/>
              <a:t>олучить предписание, перевозочные документы и убыть в воинскую часть</a:t>
            </a:r>
          </a:p>
        </p:txBody>
      </p:sp>
      <p:sp>
        <p:nvSpPr>
          <p:cNvPr id="43" name="Скругленный прямоугольник 42"/>
          <p:cNvSpPr/>
          <p:nvPr/>
        </p:nvSpPr>
        <p:spPr>
          <a:xfrm>
            <a:off x="124627" y="4457525"/>
            <a:ext cx="8929615" cy="252000"/>
          </a:xfrm>
          <a:prstGeom prst="roundRect">
            <a:avLst/>
          </a:prstGeom>
        </p:spPr>
        <p:style>
          <a:lnRef idx="1">
            <a:schemeClr val="accent1"/>
          </a:lnRef>
          <a:fillRef idx="2">
            <a:schemeClr val="accent1"/>
          </a:fillRef>
          <a:effectRef idx="1">
            <a:schemeClr val="accent1"/>
          </a:effectRef>
          <a:fontRef idx="minor">
            <a:schemeClr val="dk1"/>
          </a:fontRef>
        </p:style>
        <p:txBody>
          <a:bodyPr lIns="39000" rIns="39000" rtlCol="0" anchor="ctr"/>
          <a:lstStyle/>
          <a:p>
            <a:pPr algn="just"/>
            <a:r>
              <a:rPr lang="ru-RU" b="1" dirty="0">
                <a:solidFill>
                  <a:srgbClr val="C00000"/>
                </a:solidFill>
              </a:rPr>
              <a:t>Девятый шаг: </a:t>
            </a:r>
            <a:r>
              <a:rPr lang="ru-RU" spc="-54" dirty="0"/>
              <a:t>заключить контракт с командиром воинской части, принять дела и должность</a:t>
            </a:r>
          </a:p>
        </p:txBody>
      </p:sp>
      <p:sp>
        <p:nvSpPr>
          <p:cNvPr id="44" name="Скругленный прямоугольник 43"/>
          <p:cNvSpPr/>
          <p:nvPr/>
        </p:nvSpPr>
        <p:spPr>
          <a:xfrm>
            <a:off x="124627" y="4794270"/>
            <a:ext cx="8929615" cy="252000"/>
          </a:xfrm>
          <a:prstGeom prst="roundRect">
            <a:avLst/>
          </a:prstGeom>
        </p:spPr>
        <p:style>
          <a:lnRef idx="1">
            <a:schemeClr val="accent1"/>
          </a:lnRef>
          <a:fillRef idx="2">
            <a:schemeClr val="accent1"/>
          </a:fillRef>
          <a:effectRef idx="1">
            <a:schemeClr val="accent1"/>
          </a:effectRef>
          <a:fontRef idx="minor">
            <a:schemeClr val="dk1"/>
          </a:fontRef>
        </p:style>
        <p:txBody>
          <a:bodyPr lIns="39000" rIns="39000" rtlCol="0" anchor="ctr"/>
          <a:lstStyle/>
          <a:p>
            <a:pPr algn="just"/>
            <a:r>
              <a:rPr lang="ru-RU" b="1" dirty="0">
                <a:solidFill>
                  <a:srgbClr val="C00000"/>
                </a:solidFill>
              </a:rPr>
              <a:t>Десятый шаг: </a:t>
            </a:r>
            <a:r>
              <a:rPr lang="ru-RU" spc="-54" dirty="0"/>
              <a:t>пройти курс интенсивной общевойсковой подготовки</a:t>
            </a:r>
          </a:p>
        </p:txBody>
      </p:sp>
    </p:spTree>
    <p:extLst>
      <p:ext uri="{BB962C8B-B14F-4D97-AF65-F5344CB8AC3E}">
        <p14:creationId xmlns:p14="http://schemas.microsoft.com/office/powerpoint/2010/main" xmlns="" val="1177401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21373</TotalTime>
  <Words>1327</Words>
  <Application>Microsoft Office PowerPoint</Application>
  <PresentationFormat>Экран (16:9)</PresentationFormat>
  <Paragraphs>291</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Office Theme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Парк патриот</dc:title>
  <dc:creator>Яковлева Ольга Борисовна</dc:creator>
  <cp:lastModifiedBy>arm14</cp:lastModifiedBy>
  <cp:revision>770</cp:revision>
  <cp:lastPrinted>2022-03-28T06:48:52Z</cp:lastPrinted>
  <dcterms:created xsi:type="dcterms:W3CDTF">2016-10-25T13:47:43Z</dcterms:created>
  <dcterms:modified xsi:type="dcterms:W3CDTF">2022-05-23T20:58:17Z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2016-09-28T00:00:00Z</vt:filetime>
  </property>
  <property fmtid="{D5CDD505-2E9C-101B-9397-08002B2CF9AE}" pid="3" name="Creator">
    <vt:lpwstr>Microsoft® PowerPoint® 2013</vt:lpwstr>
  </property>
  <property fmtid="{D5CDD505-2E9C-101B-9397-08002B2CF9AE}" pid="4" name="LastSaved">
    <vt:filetime>2016-10-25T00:00:00Z</vt:filetime>
  </property>
</Properties>
</file>